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Alfa Slab One" panose="020B0604020202020204" charset="0"/>
      <p:regular r:id="rId56"/>
    </p:embeddedFont>
    <p:embeddedFont>
      <p:font typeface="Proxima Nova" panose="020B0604020202020204" charset="0"/>
      <p:regular r:id="rId57"/>
      <p:bold r:id="rId58"/>
      <p:italic r:id="rId59"/>
      <p:boldItalic r:id="rId60"/>
    </p:embeddedFont>
    <p:embeddedFont>
      <p:font typeface="Roboto" panose="020B0604020202020204" charset="0"/>
      <p:regular r:id="rId61"/>
      <p:bold r:id="rId62"/>
      <p:italic r:id="rId63"/>
      <p:boldItalic r:id="rId64"/>
    </p:embeddedFont>
    <p:embeddedFont>
      <p:font typeface="Verdana" panose="020B060403050404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49421A-5611-442B-AD4B-1B118ACF9F5B}">
  <a:tblStyle styleId="{C949421A-5611-442B-AD4B-1B118ACF9F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afee08e5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afee08e5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87a48bab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87a48bab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afee08e5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afee08e5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afee08e5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afee08e5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9406b08d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9406b08d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9406b08d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9406b08d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9406b08d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9406b08d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9406b08d4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9406b08d4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f00e8675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f00e8675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c0a8b0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c0a8b0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87a48bab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87a48bab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bfac4223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bfac4223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b9c0a8b0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b9c0a8b0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9406b08d4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9406b08d4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f00e8675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f00e8675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f00e867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f00e867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fee08e5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afee08e5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125175e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125175e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afee08e5e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afee08e5e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b9c0a8b0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b9c0a8b0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f00e8675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f00e8675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87a48babb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87a48babb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f00e8675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f00e8675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b9c0a8b0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b9c0a8b0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f00e8675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f00e8675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afee08e5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afee08e5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afee08e5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afee08e5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b9c0a8b0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b9c0a8b0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9406b08d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9406b08d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afee08e5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afee08e5e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afee08e5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cafee08e5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b9c0a8b0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b9c0a8b03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9406b08d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9406b08d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b9c0a8b0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b9c0a8b0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b9c0a8b0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b9c0a8b0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9406b08d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9406b08d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afee08e5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afee08e5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9406b08d4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9406b08d4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c9406b08d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c9406b08d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c9406b08d4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c9406b08d4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c9406b08d4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c9406b08d4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9406b08d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9406b08d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c9406b08d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c9406b08d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9406b08d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9406b08d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9406b08d4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9406b08d4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c9406b08d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c9406b08d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c9406b08d4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c9406b08d4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9406b08d4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c9406b08d4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9406b08d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9406b08d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87a48babb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87a48babb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00e8675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f00e8675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afee08e5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afee08e5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metanit.com/sharp/patterns/1.2.ph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cs.google.com/document/d/1Pi9O-P0G0bMA72b7BucRmOgoOKMicm0xUzJRo_FBhgs/edit" TargetMode="External"/><Relationship Id="rId4" Type="http://schemas.openxmlformats.org/officeDocument/2006/relationships/hyperlink" Target="https://docs.google.com/document/d/1YO4-Ba40HhxRmgmKOkmtLbwaE0l9FMTFRuJlryVXndM/edit?usp=shari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metanit.com/sql/sqlserver/11.1.php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metanit.com/sql/sqlserver/3.2.ph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metanit.com/sql/sqlserver/3.1.php" TargetMode="External"/><Relationship Id="rId5" Type="http://schemas.openxmlformats.org/officeDocument/2006/relationships/hyperlink" Target="https://docs.google.com/presentation/d/1mzy6CRMDz-HxhLF-EQzobRrooOg3-CjFEFEhRZF0YrA/edit#slide=id.gcb985d000a_0_63" TargetMode="External"/><Relationship Id="rId4" Type="http://schemas.openxmlformats.org/officeDocument/2006/relationships/hyperlink" Target="https://metanit.com/sql/sqlserver/3.3.php" TargetMode="External"/><Relationship Id="rId9" Type="http://schemas.openxmlformats.org/officeDocument/2006/relationships/hyperlink" Target="https://metanit.com/sql/sqlserver/12.1.ph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rive.google.com/file/d/1spYPOg1jAe6ycNzdup1zz8dCGkyDN6an/view?usp=sharing" TargetMode="External"/><Relationship Id="rId5" Type="http://schemas.openxmlformats.org/officeDocument/2006/relationships/hyperlink" Target="https://drive.google.com/file/d/1pek63y0xyyC94JaiCO54T3jchIKB-mBc/view?usp=sharing" TargetMode="External"/><Relationship Id="rId4" Type="http://schemas.openxmlformats.org/officeDocument/2006/relationships/hyperlink" Target="https://drive.google.com/file/d/1bWjjcW9Y95n-WvC6fZaokTYSkm34LGJD/view?usp=shari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579575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Модуль № 1</a:t>
            </a:r>
            <a:endParaRPr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324075" y="1397975"/>
            <a:ext cx="493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Лекция </a:t>
            </a:r>
            <a:r>
              <a:rPr lang="ru" sz="35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№ 1</a:t>
            </a:r>
            <a:endParaRPr sz="35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737325" y="2793200"/>
            <a:ext cx="4106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Реляционная база данных Relational database</a:t>
            </a:r>
            <a:endParaRPr sz="2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212550" y="628950"/>
            <a:ext cx="8718900" cy="176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212550" y="591275"/>
            <a:ext cx="8718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Как вы уже знаете при написании кода на языке С# используется парадигма программирования под названием Объектно - ориентированное программирование (ООП).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Такой же подход может быть применим при проектировании Базы Данных.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Для описания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сущностей (Entity)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 в реляционной БД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используется таблица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Таблица </a:t>
            </a:r>
            <a:r>
              <a:rPr lang="ru" sz="1200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— организованный набор данных в виде строк и столбцов.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Для описания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свойств сущности (Property)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 используются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поля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Поле </a:t>
            </a:r>
            <a:r>
              <a:rPr lang="ru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это названия столбцов в таблице. </a:t>
            </a:r>
            <a:r>
              <a:rPr lang="ru" sz="12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Поля имеют тип данных</a:t>
            </a:r>
            <a:r>
              <a:rPr lang="ru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как и свойства </a:t>
            </a:r>
            <a:r>
              <a:rPr lang="ru" sz="12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C#. </a:t>
            </a:r>
            <a:r>
              <a:rPr lang="ru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Поля могут быть</a:t>
            </a:r>
            <a:r>
              <a:rPr lang="ru" sz="12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nullable/not nullable.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12550" y="68075"/>
            <a:ext cx="392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ВСЕ ЕСТЬ ОБЪЕКТ</a:t>
            </a:r>
            <a:endParaRPr sz="22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4">
            <a:alphaModFix/>
          </a:blip>
          <a:srcRect b="4076"/>
          <a:stretch/>
        </p:blipFill>
        <p:spPr>
          <a:xfrm flipH="1">
            <a:off x="80175" y="3343425"/>
            <a:ext cx="1532385" cy="15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/>
          <p:nvPr/>
        </p:nvSpPr>
        <p:spPr>
          <a:xfrm>
            <a:off x="1283350" y="4033500"/>
            <a:ext cx="642900" cy="49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5040800" y="4033500"/>
            <a:ext cx="642900" cy="49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7" name="Google Shape;147;p22"/>
          <p:cNvGraphicFramePr/>
          <p:nvPr/>
        </p:nvGraphicFramePr>
        <p:xfrm>
          <a:off x="5801025" y="32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{C949421A-5611-442B-AD4B-1B118ACF9F5B}</a:tableStyleId>
              </a:tblPr>
              <a:tblGrid>
                <a:gridCol w="50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Id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Name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Email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Phone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Mary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t@t.co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John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m@m.co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8" name="Google Shape;148;p22"/>
          <p:cNvSpPr txBox="1"/>
          <p:nvPr/>
        </p:nvSpPr>
        <p:spPr>
          <a:xfrm>
            <a:off x="5683700" y="2886925"/>
            <a:ext cx="123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User</a:t>
            </a:r>
            <a:endParaRPr b="1"/>
          </a:p>
        </p:txBody>
      </p:sp>
      <p:sp>
        <p:nvSpPr>
          <p:cNvPr id="149" name="Google Shape;149;p22"/>
          <p:cNvSpPr txBox="1"/>
          <p:nvPr/>
        </p:nvSpPr>
        <p:spPr>
          <a:xfrm>
            <a:off x="2040788" y="3343425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public class User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public int Id { get; set;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public int Name { get; set;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public int Email { get; set;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public int Phone { get; set;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80175" y="3237650"/>
            <a:ext cx="18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Пользователь John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468400" y="2350800"/>
            <a:ext cx="5395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Класс == Таблица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Свойство класса == Поле (атрибут)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Объект класса == Одна запись в таблице (строка)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Список объектов == Две и больше записи в таблице (массив строк)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212550" y="628950"/>
            <a:ext cx="8718900" cy="437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212550" y="628950"/>
            <a:ext cx="8718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В реальном мире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каждый объект может быть уникально идентифицирован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Например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, гражданина Украины можно идентифицировать по номеру паспорта, пользователя мобильного устройства по отпечатку пальца, товар в магазине по уникальному номеру и т.д.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В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Базе Данных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 мы тоже должны иметь возможность уникально идентифицировать объект, то есть запись(строку) в таблице. Для этого как правило используется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Primary Key (PK).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Первичный ключ 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столбец или набор столбцов, которые однозначно идентифицируют каждую строку в таблице. Нулевые (Null) значения не допускаются. 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212550" y="90525"/>
            <a:ext cx="544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ПЕРВИЧНЫЙ КЛЮЧ (PRIMARY KEY)</a:t>
            </a:r>
            <a:endParaRPr sz="22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59" name="Google Shape;159;p23"/>
          <p:cNvGraphicFramePr/>
          <p:nvPr/>
        </p:nvGraphicFramePr>
        <p:xfrm>
          <a:off x="5801025" y="3237650"/>
          <a:ext cx="3107100" cy="1769075"/>
        </p:xfrm>
        <a:graphic>
          <a:graphicData uri="http://schemas.openxmlformats.org/drawingml/2006/table">
            <a:tbl>
              <a:tblPr>
                <a:noFill/>
                <a:tableStyleId>{C949421A-5611-442B-AD4B-1B118ACF9F5B}</a:tableStyleId>
              </a:tblPr>
              <a:tblGrid>
                <a:gridCol w="50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Id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Name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Email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Phone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Mary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t@t.co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John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m@m.co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0" name="Google Shape;160;p23"/>
          <p:cNvSpPr txBox="1"/>
          <p:nvPr/>
        </p:nvSpPr>
        <p:spPr>
          <a:xfrm>
            <a:off x="5863575" y="2886925"/>
            <a:ext cx="123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User</a:t>
            </a:r>
            <a:endParaRPr b="1"/>
          </a:p>
        </p:txBody>
      </p:sp>
      <p:cxnSp>
        <p:nvCxnSpPr>
          <p:cNvPr id="161" name="Google Shape;161;p23"/>
          <p:cNvCxnSpPr/>
          <p:nvPr/>
        </p:nvCxnSpPr>
        <p:spPr>
          <a:xfrm flipH="1">
            <a:off x="6278600" y="2936575"/>
            <a:ext cx="819600" cy="35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3"/>
          <p:cNvSpPr txBox="1"/>
          <p:nvPr/>
        </p:nvSpPr>
        <p:spPr>
          <a:xfrm>
            <a:off x="6829625" y="2633200"/>
            <a:ext cx="146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Primary Key (PK)</a:t>
            </a:r>
            <a:endParaRPr sz="1200"/>
          </a:p>
        </p:txBody>
      </p:sp>
      <p:sp>
        <p:nvSpPr>
          <p:cNvPr id="163" name="Google Shape;163;p23"/>
          <p:cNvSpPr txBox="1"/>
          <p:nvPr/>
        </p:nvSpPr>
        <p:spPr>
          <a:xfrm>
            <a:off x="212550" y="2069900"/>
            <a:ext cx="5651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2222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В качестве первичного ключа обычно используется GUID или INT</a:t>
            </a:r>
            <a:endParaRPr sz="1200" b="1">
              <a:solidFill>
                <a:srgbClr val="222222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222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Если вы работаете с существующей БД, то используйте тот же тип, что уже используется.  ^_^</a:t>
            </a:r>
            <a:endParaRPr sz="1200">
              <a:solidFill>
                <a:srgbClr val="222222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52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2125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Используйте GUID</a:t>
            </a:r>
            <a:endParaRPr sz="1200" b="1">
              <a:solidFill>
                <a:srgbClr val="21252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Proxima Nova"/>
              <a:buChar char="●"/>
            </a:pPr>
            <a:r>
              <a:rPr lang="ru" sz="1200">
                <a:solidFill>
                  <a:srgbClr val="2125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когда есть необходимость объединять записи из разных баз данных.(Например, у нас есть клиенты, которые хранятся в разных БД и у нас есть страница отображения всех клиентов. Если мы используем INT, то можем получить двух клиентов с Id = 1 и на странице мы не сможем уникально идентифицировать клиента)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Proxima Nova"/>
              <a:buChar char="●"/>
            </a:pPr>
            <a:r>
              <a:rPr lang="ru" sz="1200">
                <a:solidFill>
                  <a:srgbClr val="2125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когда критична безопасность данных (Например, если мы используем INT и возвращаем Id пользователю, то мы можем понять кол-во данных в таблицах)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2125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Во всех остальных случаях используйте INT</a:t>
            </a:r>
            <a:endParaRPr sz="1200" b="1">
              <a:solidFill>
                <a:srgbClr val="21252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21252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212550" y="628950"/>
            <a:ext cx="8718900" cy="233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212550" y="613713"/>
            <a:ext cx="8718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 реальном мире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каждый объект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имеет допустимый диапазон значений для свойств.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Например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, мы не можем встретить человека без роста или с отрицательным ростом, перед тем как продать алкоголь мы должны проверить, что человеку есть 18, когда мы рождаемся, то по умолчанию датой нашего рождения является текущая дата.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С#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ограничения реального мира реализуются с помощью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Свойств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или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Валидаторов.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Базе Данных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 мы тоже должны иметь возможность наложить ограничения на значения полей (атрибутов). Для этого используются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ограничения (Constraints)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Ограничения 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это правила, применяемые к столбцам данных таблицы. Они используются, чтобы ограничить типы данных, которые могут храниться в таблице. Это обеспечивает точность и надежность данных в базе данных.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212550" y="90525"/>
            <a:ext cx="456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ОГРАНИЧЕНИЯ/CONSTRAINTS</a:t>
            </a:r>
            <a:endParaRPr sz="22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3180750" y="2982075"/>
            <a:ext cx="57507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Примеры ограничений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b="1"/>
              <a:t>NOT NULL </a:t>
            </a:r>
            <a:r>
              <a:rPr lang="ru"/>
              <a:t>- запрещает NULL значения для поля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b="1"/>
              <a:t>CHECK </a:t>
            </a:r>
            <a:r>
              <a:rPr lang="ru"/>
              <a:t>- задает диапазон допустимых значений (Например, на формат email)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b="1"/>
              <a:t>DEFAULT </a:t>
            </a:r>
            <a:r>
              <a:rPr lang="ru"/>
              <a:t>- значение по умолчанию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b="1"/>
              <a:t>UNIQUE </a:t>
            </a:r>
            <a:r>
              <a:rPr lang="ru"/>
              <a:t>- запрещает дублирующие значения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b="1"/>
              <a:t>PRIMARY KEY </a:t>
            </a:r>
            <a:r>
              <a:rPr lang="ru"/>
              <a:t>- обеспечивает уникальность записей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b="1"/>
              <a:t>FOREIGN KEY </a:t>
            </a:r>
            <a:r>
              <a:rPr lang="ru"/>
              <a:t>- обеспечивает ссылочную целостность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212550" y="628950"/>
            <a:ext cx="8718900" cy="320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212550" y="613724"/>
            <a:ext cx="87189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 реальном мире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объекты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связаны друг с другом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Например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" i="1">
                <a:latin typeface="Proxima Nova"/>
                <a:ea typeface="Proxima Nova"/>
                <a:cs typeface="Proxima Nova"/>
                <a:sym typeface="Proxima Nova"/>
              </a:rPr>
              <a:t>Пользователь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делает </a:t>
            </a:r>
            <a:r>
              <a:rPr lang="ru" i="1">
                <a:latin typeface="Proxima Nova"/>
                <a:ea typeface="Proxima Nova"/>
                <a:cs typeface="Proxima Nova"/>
                <a:sym typeface="Proxima Nova"/>
              </a:rPr>
              <a:t>заказ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 интернет-магазине, у разработчика есть проект, у человека есть номер телефона, у человека есть друзья и т.д.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С#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мы имеем </a:t>
            </a:r>
            <a:r>
              <a:rPr lang="ru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отношения между классами или объектами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Базе Данных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 мы имеем возможность установить отношения между таблицами.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Например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, мы проектируем Базу Данных кинотеатра. У нас есть таблица Ticket для хранения всех доступных билетов и таблица Place для хранения доступных мест в зале. У каждого билета есть номер места.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НО как мы можем гарантировать, что в поле PlaceNo таблицы Ticket будут только существующие места. Ведь технически мы может ввести ЛЮБЫЕ данные в колонку, которые соответствуют типу данных. Для обеспечения целостности (корректности) данных используют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FOREIGN KEY (FK).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Внешний ключ(FOREIGN KEY) 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— это столбец или набор столбцов, которые ссылаются на Primary Key другой таблицы.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Таблица </a:t>
            </a:r>
            <a:r>
              <a:rPr lang="ru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которая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ссылается называется родительской, </a:t>
            </a:r>
            <a:r>
              <a:rPr lang="ru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на которую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ссылаются - </a:t>
            </a:r>
            <a:r>
              <a:rPr lang="ru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дочерней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212550" y="90525"/>
            <a:ext cx="456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ВНЕШНИЙ КЛЮЧ/FOREIGN KEY</a:t>
            </a:r>
            <a:endParaRPr sz="22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250" y="4217725"/>
            <a:ext cx="3930650" cy="7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9904" y="4252250"/>
            <a:ext cx="3357696" cy="7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314250" y="3845775"/>
            <a:ext cx="107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Ticket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4349900" y="3861225"/>
            <a:ext cx="8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Place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3" name="Google Shape;183;p25"/>
          <p:cNvCxnSpPr/>
          <p:nvPr/>
        </p:nvCxnSpPr>
        <p:spPr>
          <a:xfrm flipH="1">
            <a:off x="5126975" y="4068500"/>
            <a:ext cx="396900" cy="3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25"/>
          <p:cNvSpPr txBox="1"/>
          <p:nvPr/>
        </p:nvSpPr>
        <p:spPr>
          <a:xfrm>
            <a:off x="5523875" y="3861225"/>
            <a:ext cx="5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PK</a:t>
            </a:r>
            <a:endParaRPr/>
          </a:p>
        </p:txBody>
      </p:sp>
      <p:cxnSp>
        <p:nvCxnSpPr>
          <p:cNvPr id="185" name="Google Shape;185;p25"/>
          <p:cNvCxnSpPr/>
          <p:nvPr/>
        </p:nvCxnSpPr>
        <p:spPr>
          <a:xfrm flipH="1">
            <a:off x="1819175" y="3969250"/>
            <a:ext cx="231600" cy="21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25"/>
          <p:cNvCxnSpPr/>
          <p:nvPr/>
        </p:nvCxnSpPr>
        <p:spPr>
          <a:xfrm rot="10800000">
            <a:off x="529275" y="4945150"/>
            <a:ext cx="5292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25"/>
          <p:cNvSpPr txBox="1"/>
          <p:nvPr/>
        </p:nvSpPr>
        <p:spPr>
          <a:xfrm>
            <a:off x="1058475" y="4835950"/>
            <a:ext cx="5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PK</a:t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2014975" y="3861225"/>
            <a:ext cx="5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/>
        </p:nvSpPr>
        <p:spPr>
          <a:xfrm>
            <a:off x="419525" y="218025"/>
            <a:ext cx="733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СВЯЗИ МЕЖДУ ТАБЛИЦАМИ</a:t>
            </a: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172950" y="710625"/>
            <a:ext cx="8798100" cy="431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00">
              <a:highlight>
                <a:srgbClr val="F7F7FA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600" y="3160125"/>
            <a:ext cx="1864825" cy="18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304550" y="784863"/>
            <a:ext cx="389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ЗАЧЕМ?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419525" y="3061563"/>
            <a:ext cx="7336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1818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9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Связи между таблицами бывают следующих типов:</a:t>
            </a:r>
            <a:endParaRPr sz="19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Verdana"/>
              <a:buChar char="●"/>
            </a:pPr>
            <a:r>
              <a:rPr lang="ru" sz="19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Один к одному</a:t>
            </a:r>
            <a:r>
              <a:rPr lang="ru" sz="19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(One to one)</a:t>
            </a:r>
            <a:endParaRPr sz="19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●"/>
            </a:pPr>
            <a:r>
              <a:rPr lang="ru" sz="19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Один к многим</a:t>
            </a:r>
            <a:r>
              <a:rPr lang="ru" sz="19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(One to many)</a:t>
            </a:r>
            <a:endParaRPr sz="19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●"/>
            </a:pPr>
            <a:r>
              <a:rPr lang="ru" sz="19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Многие ко многим</a:t>
            </a:r>
            <a:r>
              <a:rPr lang="ru" sz="19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(Many to many)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408150" y="1246563"/>
            <a:ext cx="8327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ru" sz="1700">
                <a:latin typeface="Proxima Nova"/>
                <a:ea typeface="Proxima Nova"/>
                <a:cs typeface="Proxima Nova"/>
                <a:sym typeface="Proxima Nova"/>
              </a:rPr>
              <a:t>Помогают избавиться от многократного ввода одних и тех же данных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ru" sz="1700">
                <a:latin typeface="Proxima Nova"/>
                <a:ea typeface="Proxima Nova"/>
                <a:cs typeface="Proxima Nova"/>
                <a:sym typeface="Proxima Nova"/>
              </a:rPr>
              <a:t>Обеспечивают целостность данных (заказ должен принадлежать существующему клиенту, клиент не может купить несуществующий товар)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ru" sz="1700">
                <a:latin typeface="Proxima Nova"/>
                <a:ea typeface="Proxima Nova"/>
                <a:cs typeface="Proxima Nova"/>
                <a:sym typeface="Proxima Nova"/>
              </a:rPr>
              <a:t>Упрощают создание запросов 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419525" y="2513763"/>
            <a:ext cx="815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Связи создаются с помощью </a:t>
            </a:r>
            <a:r>
              <a:rPr lang="ru" sz="1700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внешних ключей (foreign key</a:t>
            </a:r>
            <a:r>
              <a:rPr lang="ru" sz="17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/>
        </p:nvSpPr>
        <p:spPr>
          <a:xfrm>
            <a:off x="186125" y="99575"/>
            <a:ext cx="733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2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ОДИН К ОДНОМУ (ONE TO ONE)</a:t>
            </a:r>
            <a:endParaRPr sz="22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186125" y="622775"/>
            <a:ext cx="864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Объекту одной сущности можно сопоставить </a:t>
            </a:r>
            <a:r>
              <a:rPr lang="ru" sz="16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только один</a:t>
            </a:r>
            <a:r>
              <a:rPr lang="ru" sz="16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объект другой сущности</a:t>
            </a:r>
            <a:endParaRPr sz="16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95250" y="622775"/>
            <a:ext cx="8827500" cy="292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00">
              <a:highlight>
                <a:srgbClr val="F7F7FA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95225" y="577750"/>
            <a:ext cx="88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Объекту одной сущности можно сопоставить </a:t>
            </a:r>
            <a:r>
              <a:rPr lang="ru" sz="1200" b="1">
                <a:solidFill>
                  <a:srgbClr val="FF57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только один</a:t>
            </a:r>
            <a:r>
              <a:rPr lang="ru" sz="1200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объект другой сущности</a:t>
            </a:r>
            <a:endParaRPr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Связь один-к-одному как правило делается в </a:t>
            </a:r>
            <a:r>
              <a:rPr lang="ru" sz="12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одной </a:t>
            </a:r>
            <a:r>
              <a:rPr lang="ru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таблице</a:t>
            </a:r>
            <a:r>
              <a:rPr lang="ru" sz="12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ru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Но иногда есть смысл создать 2 для улучшения производительности.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95250" y="1273400"/>
            <a:ext cx="134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ПРИМЕРЫ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86200" y="1579650"/>
            <a:ext cx="4561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Например, у пользователя Telegram есть Account, который содержит поля UserName,Phone,Name. Также у нас есть возможность выбрать предпочтительные настройки (например: фон для чата, видимость, когда был в сети и т.д). Имеем связь один к одному, потому что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каждый 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аккаунт имеет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свои 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настройки. И дальше вопрос в одной таблице хранить или в двух? Ответ прост, зависит от того как используем данные. Если нам нужно часто получать информацию про Account, но очень редко нам нужны настройки, то имеет смысл разделить на 2 таблицы.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25" y="3611549"/>
            <a:ext cx="1957861" cy="8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313" y="4004000"/>
            <a:ext cx="2284986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4386850" y="1579650"/>
            <a:ext cx="4494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Например, у нас есть магазин с товарами (Products). Product содержит Name, Price, Description. Description можем содержать в себе много информации в виде текста. Нужна ли нам она, когда мы просматриваем весь каталог? Скорее всего нет, нам просто достаточно Name и Price. В этом случае для оптимизации выборки товаров для каталога Description можно вынести в отдельную таблицу.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И в итоге мы получим 2 таблицы Product и ProductDescription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125" y="3509229"/>
            <a:ext cx="2161365" cy="66587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7305403" y="4013350"/>
            <a:ext cx="162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ProductDescription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4436125" y="3215825"/>
            <a:ext cx="86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Product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4310600"/>
            <a:ext cx="4490400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/>
        </p:nvSpPr>
        <p:spPr>
          <a:xfrm>
            <a:off x="186125" y="99575"/>
            <a:ext cx="733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2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ОДИН КО МНОГИМ (ONE TO MANY)</a:t>
            </a:r>
            <a:endParaRPr sz="22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28"/>
          <p:cNvSpPr/>
          <p:nvPr/>
        </p:nvSpPr>
        <p:spPr>
          <a:xfrm rot="10800000" flipH="1">
            <a:off x="1810800" y="1764361"/>
            <a:ext cx="1235100" cy="9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186125" y="622775"/>
            <a:ext cx="864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Объекту одной сущности можно сопоставить </a:t>
            </a:r>
            <a:r>
              <a:rPr lang="ru" sz="16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несколько </a:t>
            </a:r>
            <a:r>
              <a:rPr lang="ru" sz="16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объектов другой сущности</a:t>
            </a:r>
            <a:endParaRPr sz="16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28"/>
          <p:cNvSpPr/>
          <p:nvPr/>
        </p:nvSpPr>
        <p:spPr>
          <a:xfrm rot="10800000" flipH="1">
            <a:off x="1810800" y="2131800"/>
            <a:ext cx="2537400" cy="9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8"/>
          <p:cNvSpPr/>
          <p:nvPr/>
        </p:nvSpPr>
        <p:spPr>
          <a:xfrm rot="10800000" flipH="1">
            <a:off x="1810800" y="2571761"/>
            <a:ext cx="1235100" cy="9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46175" y="3379150"/>
            <a:ext cx="3476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В этом случае таблица </a:t>
            </a: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Person 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является </a:t>
            </a: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родительской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а таблица </a:t>
            </a: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CreditCard 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дочерней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Почему? Потому, что не может быть ничейной </a:t>
            </a:r>
            <a:r>
              <a:rPr lang="ru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CreditCard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но может быть </a:t>
            </a:r>
            <a:r>
              <a:rPr lang="ru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Person 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без </a:t>
            </a:r>
            <a:r>
              <a:rPr lang="ru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CreditCard 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950" y="4141750"/>
            <a:ext cx="5385125" cy="8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0438" y="2668650"/>
            <a:ext cx="34766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5530450" y="2182175"/>
            <a:ext cx="199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Person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3671575" y="3737725"/>
            <a:ext cx="146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latin typeface="Proxima Nova"/>
                <a:ea typeface="Proxima Nova"/>
                <a:cs typeface="Proxima Nova"/>
                <a:sym typeface="Proxima Nova"/>
              </a:rPr>
              <a:t>CreditCard</a:t>
            </a:r>
            <a:endParaRPr sz="17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77" y="1317446"/>
            <a:ext cx="1235101" cy="17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3226" y="1111825"/>
            <a:ext cx="961992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1839" y="1699238"/>
            <a:ext cx="961992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5414" y="2073850"/>
            <a:ext cx="961992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118425" y="-118825"/>
            <a:ext cx="578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200" b="1" dirty="0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МНОГИЕ КО МНОГИМ (MANY TO MANY)</a:t>
            </a:r>
            <a:endParaRPr sz="2200" b="1" dirty="0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118425" y="404375"/>
            <a:ext cx="8708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Множество объектов одной сущности можно сопоставить </a:t>
            </a:r>
            <a:r>
              <a:rPr lang="ru" sz="16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с множеством </a:t>
            </a:r>
            <a:r>
              <a:rPr lang="ru" sz="16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объектов другой сущности.</a:t>
            </a:r>
            <a:endParaRPr sz="16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В SQL Server на уровне базы данных мы не можем установить прямую связь многие ко многим между двумя таблицами. Это делается посредством вспомогательной промежуточной таблицы.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В этом примере между таблицами </a:t>
            </a:r>
            <a:r>
              <a:rPr lang="ru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Guest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ru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Room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существует связь многие-ко-многим. Одна комната может быть заказана многими гостями с течением времени и с течением времени гость может заказывать многие комнаты в отеле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Если строка не может быть уникально идентифицирована, то мы добавляем как PrimaryKey новую колонку (в примере это </a:t>
            </a:r>
            <a:r>
              <a:rPr lang="ru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BookingId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). Потому что в данной ситуации один и тот же гость может жить в одной и той же комнате в разные моменты времени.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375" y="3368850"/>
            <a:ext cx="28860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125" y="3156300"/>
            <a:ext cx="346710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/>
        </p:nvSpPr>
        <p:spPr>
          <a:xfrm>
            <a:off x="186125" y="2852625"/>
            <a:ext cx="90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Guest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6139375" y="3051863"/>
            <a:ext cx="257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Room</a:t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4092375" y="3905300"/>
            <a:ext cx="1197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Booking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125" y="4254675"/>
            <a:ext cx="7991189" cy="7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/>
        </p:nvSpPr>
        <p:spPr>
          <a:xfrm>
            <a:off x="118425" y="-51550"/>
            <a:ext cx="578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2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МНОГИЕ КО МНОГИМ (MANY TO MANY)</a:t>
            </a:r>
            <a:endParaRPr sz="22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145800" y="171575"/>
            <a:ext cx="87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118425" y="3051875"/>
            <a:ext cx="90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Book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276675" y="2953338"/>
            <a:ext cx="257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Author</a:t>
            </a:r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4081250" y="3919275"/>
            <a:ext cx="134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BookAuthor</a:t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145800" y="542900"/>
            <a:ext cx="8852400" cy="226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00">
              <a:highlight>
                <a:srgbClr val="F7F7FA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145800" y="614150"/>
            <a:ext cx="8852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всегда есть необходимость добавлять новую колонку для PrimaryKey.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Например, если уникальность строки может быть обеспечена без добавления новой колонки, то ее добавлять НЕ стоит.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примере ниже нет необходимости добавлять новую колонку. Почему? Потому, что у нас не может быть ситуации, когда записи повторяются. Автор всегда будет являться автором этой книги и книга всегда будет написана конкретными авторами, которые НЕ меняются с течением времени.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данном примере у нас </a:t>
            </a:r>
            <a:r>
              <a:rPr lang="ru" b="1"/>
              <a:t>составной Primary Key.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Колонки BookId и AuthorId одновременно являются и первичными(Primary Key) и внешними(Foreign Key) ключами.</a:t>
            </a:r>
            <a:endParaRPr b="1"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00" y="3368850"/>
            <a:ext cx="4026475" cy="6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681" y="3298388"/>
            <a:ext cx="3721519" cy="7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7325" y="4316175"/>
            <a:ext cx="2895638" cy="8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/>
          <p:nvPr/>
        </p:nvSpPr>
        <p:spPr>
          <a:xfrm>
            <a:off x="156000" y="514350"/>
            <a:ext cx="8914500" cy="441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156000" y="187475"/>
            <a:ext cx="673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156000" y="129825"/>
            <a:ext cx="57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КРАТКО О ТРЕТЬЕЙ НОРМАЛЬНОЙ ФОРМЕ</a:t>
            </a:r>
            <a:endParaRPr sz="18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925" y="3581500"/>
            <a:ext cx="1503575" cy="15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144900" y="514350"/>
            <a:ext cx="89367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Помните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SOLID 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принципы? Отлично, при проектировании БД они отлично могут быть применены.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S (Single Responsibility/</a:t>
            </a:r>
            <a:r>
              <a:rPr lang="ru" sz="1200" b="1">
                <a:solidFill>
                  <a:srgbClr val="2222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Принцип единственной ответственности) - Сущность должна иметь только одну ПРИЧИНУ для изменения.</a:t>
            </a:r>
            <a:endParaRPr sz="1200" b="1">
              <a:solidFill>
                <a:srgbClr val="222222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222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Таблица </a:t>
            </a:r>
            <a:r>
              <a:rPr lang="ru" sz="1200" b="1">
                <a:solidFill>
                  <a:srgbClr val="2222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Order </a:t>
            </a:r>
            <a:r>
              <a:rPr lang="ru" sz="1200">
                <a:solidFill>
                  <a:srgbClr val="2222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на Рис 1 НЕ соответствует принципу единой ответственности, потому что имеет несколько причин для изменения. 1 причина - Информация о заказе изменилась, 2 причина - информация о клиенте изменилась.</a:t>
            </a:r>
            <a:endParaRPr sz="1200">
              <a:solidFill>
                <a:srgbClr val="222222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222222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O (Open Closed/Принцип открытости-закрытости) — старый код не должен меняться. 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Как это сделать в БД? Мы должны разделить данные на таблицы и описать связи между ними, так чтобы родительские таблицы НЕ изменялись, если данные в дочерних меняются.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Пример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: Согласно структуре на Рис 1 если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ClientName 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меняется, то эти изменения сказываются на всех записях таблицы </a:t>
            </a: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Order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 относящихся к этому клиенту. Это не есть правильно, поскольку нарушается принцип открытости-закрытости.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D (Dependency Inversion/Принцип инверсии зависимостей)</a:t>
            </a: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 - не стройте зависимостей от всего, что может измениться. Когда создаете связи между таблицами ссылайтесь на те поля, которые не меняются (Primary Key).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25" y="3728075"/>
            <a:ext cx="3568237" cy="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/>
        </p:nvSpPr>
        <p:spPr>
          <a:xfrm>
            <a:off x="85325" y="3358775"/>
            <a:ext cx="88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Order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225" y="4497575"/>
            <a:ext cx="354001" cy="3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8646" y="3581500"/>
            <a:ext cx="1625329" cy="7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3975" y="3659375"/>
            <a:ext cx="2795675" cy="6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 txBox="1"/>
          <p:nvPr/>
        </p:nvSpPr>
        <p:spPr>
          <a:xfrm>
            <a:off x="3959188" y="3256050"/>
            <a:ext cx="88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Order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5523972" y="3290083"/>
            <a:ext cx="6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0299" y="4443724"/>
            <a:ext cx="461700" cy="46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31"/>
          <p:cNvCxnSpPr/>
          <p:nvPr/>
        </p:nvCxnSpPr>
        <p:spPr>
          <a:xfrm>
            <a:off x="3744825" y="3383875"/>
            <a:ext cx="9000" cy="156120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31"/>
          <p:cNvSpPr txBox="1"/>
          <p:nvPr/>
        </p:nvSpPr>
        <p:spPr>
          <a:xfrm>
            <a:off x="968225" y="4544800"/>
            <a:ext cx="229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Рис 1 - </a:t>
            </a:r>
            <a:r>
              <a:rPr lang="ru" sz="12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НЕПРАВИЛЬНО</a:t>
            </a:r>
            <a:endParaRPr sz="12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4712050" y="4541475"/>
            <a:ext cx="229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Рис 2 - </a:t>
            </a:r>
            <a:r>
              <a:rPr lang="ru" sz="1200" b="1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ПРАВИЛЬНО</a:t>
            </a:r>
            <a:endParaRPr sz="1200" b="1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 idx="4294967295"/>
          </p:nvPr>
        </p:nvSpPr>
        <p:spPr>
          <a:xfrm>
            <a:off x="2170700" y="497225"/>
            <a:ext cx="4480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План занятия </a:t>
            </a:r>
            <a:endParaRPr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750" y="2403225"/>
            <a:ext cx="2561550" cy="25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625" y="1148900"/>
            <a:ext cx="7810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465400" y="1425125"/>
            <a:ext cx="5700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➢"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Данные. База данных.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➢"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Типы отношений.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➢"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Ключи.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➢"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Логическая и физическая модели данных.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➢"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Индексы.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➢"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Транзакции. Уровни изоляции.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/>
          <p:nvPr/>
        </p:nvSpPr>
        <p:spPr>
          <a:xfrm>
            <a:off x="156000" y="622425"/>
            <a:ext cx="8914500" cy="430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156000" y="187475"/>
            <a:ext cx="673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156000" y="129825"/>
            <a:ext cx="486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ЛОГИЧЕСКАЯ МОДЕЛЬ ДАННЫХ</a:t>
            </a: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156000" y="565100"/>
            <a:ext cx="8914500" cy="1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1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	Логическая модель базы данных</a:t>
            </a:r>
            <a:r>
              <a:rPr lang="ru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— схема базы данных, которая описывает понятия предметной области, их взаимосвязь, а также ограничения на данные, налагаемые предметной областью.</a:t>
            </a:r>
            <a:endParaRPr sz="11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Логическая модель строится </a:t>
            </a:r>
            <a:r>
              <a:rPr lang="ru" sz="1100" b="1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без привязки к конкретной СУБД</a:t>
            </a:r>
            <a:r>
              <a:rPr lang="ru" sz="11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ru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Предварительным средством разработки логической модели данных в настоящий момент является </a:t>
            </a:r>
            <a:r>
              <a:rPr lang="ru" sz="1100" b="1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ER-диаграмма </a:t>
            </a:r>
            <a:r>
              <a:rPr lang="ru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" sz="1100" b="1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Entity-Relationship</a:t>
            </a:r>
            <a:r>
              <a:rPr lang="ru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" sz="1100" b="1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диаграммы сущность-связь</a:t>
            </a:r>
            <a:r>
              <a:rPr lang="ru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).     </a:t>
            </a:r>
            <a:endParaRPr sz="11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Должна включать сущности, Primary Keys, Foreign Keys</a:t>
            </a:r>
            <a:endParaRPr sz="11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6690200" y="2029725"/>
            <a:ext cx="2380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Примеры сущностей</a:t>
            </a:r>
            <a:r>
              <a:rPr lang="ru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: "Аудитория", "Расписание", "Группа".</a:t>
            </a:r>
            <a:endParaRPr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Примеры взаимосвязей между сущностями</a:t>
            </a:r>
            <a:r>
              <a:rPr lang="ru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- "В одно время определенная группа занимается в определенной аудитории ".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925" y="3581500"/>
            <a:ext cx="1503575" cy="15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00" y="2029725"/>
            <a:ext cx="6613700" cy="28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/>
          <p:nvPr/>
        </p:nvSpPr>
        <p:spPr>
          <a:xfrm>
            <a:off x="156000" y="622425"/>
            <a:ext cx="8914500" cy="430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 txBox="1"/>
          <p:nvPr/>
        </p:nvSpPr>
        <p:spPr>
          <a:xfrm>
            <a:off x="156000" y="187475"/>
            <a:ext cx="673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156000" y="129825"/>
            <a:ext cx="486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ФИЗИЧЕСКАЯ МОДЕЛЬ ДАННЫХ</a:t>
            </a: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119250" y="565100"/>
            <a:ext cx="8988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1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ru" sz="1100" b="1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Физическая модель данных </a:t>
            </a:r>
            <a:r>
              <a:rPr lang="ru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</a:t>
            </a:r>
            <a:r>
              <a:rPr lang="ru" sz="11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схема базы данных</a:t>
            </a:r>
            <a:r>
              <a:rPr lang="ru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которая описывает данные средствами </a:t>
            </a:r>
            <a:r>
              <a:rPr lang="ru" sz="11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конкретной СУБД</a:t>
            </a:r>
            <a:r>
              <a:rPr lang="ru" sz="1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Ограничения, имеющиеся в логической модели данных, реализуются различными средствами СУБД. Например, сущности, содержащиеся в логической модели данных, должны быть преобразованы в таблицы и установлены соответствующие типы данных.</a:t>
            </a:r>
            <a:endParaRPr sz="11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00" y="1460900"/>
            <a:ext cx="7904471" cy="36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6925" y="3581500"/>
            <a:ext cx="1503575" cy="15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/>
        </p:nvSpPr>
        <p:spPr>
          <a:xfrm>
            <a:off x="156000" y="101525"/>
            <a:ext cx="5481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ИНДЕКСЫ (INDEXES)</a:t>
            </a:r>
            <a:endParaRPr sz="21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156000" y="624725"/>
            <a:ext cx="8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204900" y="609425"/>
            <a:ext cx="8832000" cy="438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4"/>
          <p:cNvSpPr txBox="1"/>
          <p:nvPr/>
        </p:nvSpPr>
        <p:spPr>
          <a:xfrm>
            <a:off x="204900" y="614075"/>
            <a:ext cx="88320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Индекс 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объект базы данных, создаваемый с целью повышения производительности поиска данных.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Ускорение работы с использованием индексов достигается в первую очередь за счёт того, что </a:t>
            </a: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индекс имеет структуру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, оптимизированную под поиск – например, </a:t>
            </a: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сбалансированного дерева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Индекс помогает ускорить запросы на получение данных (SELECT [WHERE]), но замедляет процесс добавления и изменения записей (INSERT, UPDATE).</a:t>
            </a:r>
            <a:endParaRPr sz="18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Типы индексов:</a:t>
            </a:r>
            <a:endParaRPr sz="18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1. Кластеризованный индекс (Clustered Index) </a:t>
            </a:r>
            <a:endParaRPr sz="18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	 </a:t>
            </a:r>
            <a:r>
              <a:rPr lang="ru" sz="18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2. Некластеризованный индекс (Non Clustered Index)</a:t>
            </a:r>
            <a:endParaRPr sz="18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• заданный на неупорядоченной таблице 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• заданный на кластеризированной таблице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/>
        </p:nvSpPr>
        <p:spPr>
          <a:xfrm>
            <a:off x="156000" y="101525"/>
            <a:ext cx="5481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КОГДА НЕТ ИНДЕКСА</a:t>
            </a:r>
            <a:endParaRPr sz="21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156000" y="624725"/>
            <a:ext cx="8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204900" y="609425"/>
            <a:ext cx="8832000" cy="438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 txBox="1"/>
          <p:nvPr/>
        </p:nvSpPr>
        <p:spPr>
          <a:xfrm>
            <a:off x="204900" y="710625"/>
            <a:ext cx="8832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Страница (Page) 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– основная </a:t>
            </a: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единица хранения информации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 в SQL Server. Размер страниц </a:t>
            </a: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8кб.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Куча (Heap)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 – таблица, которая не имеет кластеризованного индекса. Строки данных хранятся без определенного порядка и какой либо порядок в последовательности страниц данных отсутствует.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Процесс поиска данных по куче называется </a:t>
            </a: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сканированием таблицы 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400" y="2202900"/>
            <a:ext cx="5481899" cy="2787125"/>
          </a:xfrm>
          <a:prstGeom prst="rect">
            <a:avLst/>
          </a:prstGeom>
          <a:noFill/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/>
          <p:nvPr/>
        </p:nvSpPr>
        <p:spPr>
          <a:xfrm>
            <a:off x="156000" y="101525"/>
            <a:ext cx="5481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ИНДЕКСЫ (INDEXES)</a:t>
            </a:r>
            <a:endParaRPr sz="21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156000" y="624725"/>
            <a:ext cx="8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36"/>
          <p:cNvSpPr/>
          <p:nvPr/>
        </p:nvSpPr>
        <p:spPr>
          <a:xfrm>
            <a:off x="204900" y="531125"/>
            <a:ext cx="8832000" cy="445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 rotWithShape="1">
          <a:blip r:embed="rId4">
            <a:alphaModFix/>
          </a:blip>
          <a:srcRect l="1864" t="7017" b="10616"/>
          <a:stretch/>
        </p:blipFill>
        <p:spPr>
          <a:xfrm>
            <a:off x="265575" y="2202200"/>
            <a:ext cx="5926176" cy="2787825"/>
          </a:xfrm>
          <a:prstGeom prst="rect">
            <a:avLst/>
          </a:prstGeom>
          <a:noFill/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7" name="Google Shape;327;p36"/>
          <p:cNvSpPr txBox="1"/>
          <p:nvPr/>
        </p:nvSpPr>
        <p:spPr>
          <a:xfrm>
            <a:off x="156000" y="531125"/>
            <a:ext cx="8832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Существует </a:t>
            </a:r>
            <a:r>
              <a:rPr lang="ru" b="1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только один</a:t>
            </a:r>
            <a:r>
              <a:rPr lang="ru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b="1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кластеризованный </a:t>
            </a:r>
            <a:r>
              <a:rPr lang="ru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индекс для каждой таблицы, так как строки данных могут храниться в единственном порядке. </a:t>
            </a:r>
            <a:endParaRPr>
              <a:solidFill>
                <a:srgbClr val="171717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Некластеризованных </a:t>
            </a:r>
            <a:r>
              <a:rPr lang="ru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индексов может быть </a:t>
            </a:r>
            <a:r>
              <a:rPr lang="ru" b="1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больше одного</a:t>
            </a:r>
            <a:r>
              <a:rPr lang="ru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в таблице</a:t>
            </a:r>
            <a:endParaRPr>
              <a:solidFill>
                <a:srgbClr val="171717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Кластеризованный содержит данные, некластеризованный содержит только ссылку на данные.</a:t>
            </a:r>
            <a:endParaRPr b="1">
              <a:solidFill>
                <a:srgbClr val="171717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Индекс ускоряет поиск только по той колонке для которой он создан.</a:t>
            </a:r>
            <a:endParaRPr b="1">
              <a:solidFill>
                <a:srgbClr val="171717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204900" y="1793225"/>
            <a:ext cx="55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Пример поиска по таблице с </a:t>
            </a:r>
            <a:r>
              <a:rPr lang="ru" b="1">
                <a:solidFill>
                  <a:srgbClr val="171717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кластеризованным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 индексом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/>
        </p:nvSpPr>
        <p:spPr>
          <a:xfrm>
            <a:off x="156000" y="101525"/>
            <a:ext cx="5481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ТРАНЗАКЦИИ/TRANSACTIONS</a:t>
            </a:r>
            <a:endParaRPr sz="21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156000" y="624725"/>
            <a:ext cx="8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204900" y="609425"/>
            <a:ext cx="8832000" cy="438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7"/>
          <p:cNvSpPr txBox="1"/>
          <p:nvPr/>
        </p:nvSpPr>
        <p:spPr>
          <a:xfrm>
            <a:off x="204900" y="614075"/>
            <a:ext cx="8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850" y="3313925"/>
            <a:ext cx="2237150" cy="1676100"/>
          </a:xfrm>
          <a:prstGeom prst="rect">
            <a:avLst/>
          </a:prstGeom>
          <a:noFill/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8" name="Google Shape;338;p37"/>
          <p:cNvSpPr txBox="1"/>
          <p:nvPr/>
        </p:nvSpPr>
        <p:spPr>
          <a:xfrm>
            <a:off x="321475" y="777750"/>
            <a:ext cx="86664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Транзакция </a:t>
            </a:r>
            <a:r>
              <a:rPr lang="ru" sz="1600">
                <a:solidFill>
                  <a:srgbClr val="4D515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—  </a:t>
            </a: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выполнение последовательности команд в базе данных, которая либо фиксируются при успешной реализации каждой команды, либо отменяется при неудачном выполнении хотя бы одной команды.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В реальной жизни наглядным примером транзакции является перевод денег.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Например</a:t>
            </a: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, вы хотите отправить своему другу 200грн. То есть сначала 200грн должны быть списаны с вашего счета  и начислены на счет друга. А если у вас на карте 20грн? Или если произошел сбой в системе переводов?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Если мы не будет использовать транзакции, то может произойти ситуация, что у вас спишется 200грн, а другу деньги не будут начислены. Или наоборот деньги не спишутся у вас, но начислятся другу.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Для объявления транзакции используют BEGIN TRANSACTION;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Для фиксации транзакции используют COMMIT TRANSACTION;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Для отката транзакции используют ROLLBACK TRANSACTION;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/>
        </p:nvSpPr>
        <p:spPr>
          <a:xfrm>
            <a:off x="156000" y="101525"/>
            <a:ext cx="5481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УРОВНИ ИЗОЛЯЦИИ ТРАНЗАКЦИИ</a:t>
            </a:r>
            <a:endParaRPr sz="21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156000" y="624725"/>
            <a:ext cx="8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204900" y="609425"/>
            <a:ext cx="8832000" cy="438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9"/>
          <p:cNvSpPr txBox="1"/>
          <p:nvPr/>
        </p:nvSpPr>
        <p:spPr>
          <a:xfrm>
            <a:off x="204900" y="614075"/>
            <a:ext cx="8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238800" y="614075"/>
            <a:ext cx="86664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Вернемся к нашему примеру с переводом денег.  Допустим операция по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списанию 200грн с моего счета была  выполнена успешно, но деньги еще не поступили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на счет друга. И кто-то хочет узнать сколько денег у меня на счету.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И тут возникает проблема. Какую сумму вернуть в ответ?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Если у нас изначально было 400грн, то какая сумма сейчас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у меня на балансе? 200грн или все еще 400грн?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Для решения проблем при выполнении транзакций несколькими пользователями одной базы данных разработаны четыре уровня изоляции: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Read uncommitted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. Транзакция может считывать данные, с которыми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работают другие транзакции. (Вернет баланс 200грн)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Read committed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. Транзакция не может считывать данные, с которыми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работают другие транзакции. (Вернет баланс 400грн).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 По умолчанию используется в SQL Server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Repeatable read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. Транзакция не может считывать данные, с которыми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работают другие транзакции. Другие транзакции также не могут считывать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данные, с которыми работает эта транзакция. (Вернет баланс 400грн)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Serializable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. Транзакция полностью изолирована от других транзакций. (Вернет баланс 400грн)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0475" y="609425"/>
            <a:ext cx="1547525" cy="15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/>
        </p:nvSpPr>
        <p:spPr>
          <a:xfrm>
            <a:off x="156000" y="187475"/>
            <a:ext cx="673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152400" y="1524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ДОМАШКА</a:t>
            </a:r>
            <a:endParaRPr sz="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156000" y="636750"/>
            <a:ext cx="8747400" cy="435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0"/>
          <p:cNvSpPr txBox="1"/>
          <p:nvPr/>
        </p:nvSpPr>
        <p:spPr>
          <a:xfrm>
            <a:off x="156000" y="636750"/>
            <a:ext cx="8747400" cy="48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66666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Задача</a:t>
            </a:r>
            <a:r>
              <a:rPr lang="ru" sz="1200">
                <a:solidFill>
                  <a:srgbClr val="66666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1200">
              <a:solidFill>
                <a:srgbClr val="666666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66666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Необходимо создать физическую модель данных для предметной области </a:t>
            </a:r>
            <a:r>
              <a:rPr lang="ru" sz="1200" b="1">
                <a:solidFill>
                  <a:srgbClr val="66666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IT Компания</a:t>
            </a:r>
            <a:endParaRPr sz="1200" b="1">
              <a:solidFill>
                <a:srgbClr val="666666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66666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Критерии</a:t>
            </a:r>
            <a:r>
              <a:rPr lang="ru" sz="1200">
                <a:solidFill>
                  <a:srgbClr val="66666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200"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ru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Отношения должны быть </a:t>
            </a:r>
            <a:r>
              <a:rPr lang="ru" sz="12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SOLID </a:t>
            </a:r>
            <a:r>
              <a:rPr lang="ru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(слайд 18)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AutoNum type="alphaLcPeriod"/>
            </a:pPr>
            <a:r>
              <a:rPr lang="ru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1  сущность == 1 таблица (Пример: Product, User, Order)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AutoNum type="alphaLcPeriod"/>
            </a:pPr>
            <a:r>
              <a:rPr lang="ru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1 поле = 1 свойство (Пример как нужно: First Name, Last Name. </a:t>
            </a:r>
            <a:r>
              <a:rPr lang="ru" sz="12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1 поле НЕ должно описывать несколько свойств. </a:t>
            </a:r>
            <a:r>
              <a:rPr lang="ru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Пример как НЕ нужно: Поле - Name, значение - Студент Иванов Василий Петрович)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AutoNum type="alphaLcPeriod"/>
            </a:pPr>
            <a:r>
              <a:rPr lang="ru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в каждой таблице должен быть Primary Key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AutoNum type="alphaLcPeriod"/>
            </a:pPr>
            <a:r>
              <a:rPr lang="ru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обязательно добавить Foreign Key, когда связываем таблицы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ru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Все названия должны быть на АНГЛИЙСКОМ языке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ru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Минимум 5 таблиц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ru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Обязательно реализовать связь </a:t>
            </a:r>
            <a:r>
              <a:rPr lang="ru" sz="12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многие ко многим </a:t>
            </a:r>
            <a:endParaRPr sz="1200"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Ссылка на инструкцию по созданию физической модели данных </a:t>
            </a:r>
            <a:r>
              <a:rPr lang="ru" sz="1200" b="1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https://docs.google.com/document/d/1YO4-Ba40HhxRmgmKOkmtLbwaE0l9FMTFRuJlryVXndM/edit?usp=sharing</a:t>
            </a:r>
            <a:endParaRPr sz="1200"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ДО НАЧАЛА СЛЕДУЮЩЕГО ЗАНЯТИЯ УСТАНОВИТЕ СЕБЕ БАЗУ ДАННЫХ AdventureWorks2019. БУДЕМ ИСПОЛЬЗОВАТЬ ЕЕ ДЛЯ НАПИСАНИЯ ЗАПРОСОВ. </a:t>
            </a:r>
            <a:br>
              <a:rPr lang="ru" sz="12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2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Ссылка на инструкцию: </a:t>
            </a:r>
            <a:r>
              <a:rPr lang="ru" sz="1200" b="1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https://docs.google.com/document/d/1Pi9O-P0G0bMA72b7BucRmOgoOKMicm0xUzJRo_FBhgs/edit</a:t>
            </a:r>
            <a:endParaRPr sz="1200"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 b="1">
              <a:solidFill>
                <a:srgbClr val="666666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/>
          <p:nvPr/>
        </p:nvSpPr>
        <p:spPr>
          <a:xfrm>
            <a:off x="156000" y="187475"/>
            <a:ext cx="673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152400" y="152400"/>
            <a:ext cx="733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ЗАГРУЗИТЬ ДОМАШКУ</a:t>
            </a:r>
            <a:endParaRPr sz="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p41"/>
          <p:cNvSpPr/>
          <p:nvPr/>
        </p:nvSpPr>
        <p:spPr>
          <a:xfrm>
            <a:off x="156000" y="636750"/>
            <a:ext cx="8747400" cy="435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1"/>
          <p:cNvSpPr txBox="1"/>
          <p:nvPr/>
        </p:nvSpPr>
        <p:spPr>
          <a:xfrm>
            <a:off x="858150" y="1157700"/>
            <a:ext cx="734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1"/>
          <p:cNvSpPr txBox="1"/>
          <p:nvPr/>
        </p:nvSpPr>
        <p:spPr>
          <a:xfrm>
            <a:off x="199350" y="636750"/>
            <a:ext cx="8660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репозиторий загрузите скриншоты физической модели данных.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Должен быть 1 общий скриншот где видно ВСЕ таблицы и ВСЕ связи между ними. И также загрузить еще скриншоты таблиц отдельно, где четко видно все колонки, все типы данных, ключи. По итогу если у вас 5 таблиц, то должно быть загружено 6 скриншотов.</a:t>
            </a:r>
            <a:endParaRPr/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00" y="1798825"/>
            <a:ext cx="6730199" cy="31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4275" y="3238500"/>
            <a:ext cx="1927150" cy="19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293075" y="307675"/>
            <a:ext cx="8454300" cy="2568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23575" y="422225"/>
            <a:ext cx="8193300" cy="27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ИНФОРМАЦИЯ (INFORMATION)</a:t>
            </a:r>
            <a:r>
              <a:rPr lang="ru" sz="2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2100">
                <a:solidFill>
                  <a:srgbClr val="4D5156"/>
                </a:solidFill>
                <a:highlight>
                  <a:srgbClr val="FFFFFF"/>
                </a:highlight>
              </a:rPr>
              <a:t>—</a:t>
            </a:r>
            <a:r>
              <a:rPr lang="ru" sz="2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сведения о лицах, предметах, фактах, событиях и процессах независимо от способа их представления.</a:t>
            </a:r>
            <a:endParaRPr sz="21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ДАННЫЕ (DATA) </a:t>
            </a:r>
            <a:r>
              <a:rPr lang="ru" sz="2100">
                <a:solidFill>
                  <a:srgbClr val="4D5156"/>
                </a:solidFill>
                <a:highlight>
                  <a:srgbClr val="FFFFFF"/>
                </a:highlight>
              </a:rPr>
              <a:t>—</a:t>
            </a:r>
            <a:r>
              <a:rPr lang="ru" sz="21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информация, отражающая определенное состояние некоторой предметной области.</a:t>
            </a:r>
            <a:endParaRPr sz="21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658025" y="2079475"/>
            <a:ext cx="17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">
            <a:off x="1420075" y="3811765"/>
            <a:ext cx="2297414" cy="129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2138" y="3648475"/>
            <a:ext cx="1931603" cy="1293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717488" y="4325875"/>
            <a:ext cx="272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4D515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Джомолунгма. Высота над уровнем моря: 8 849 м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1800" y="3001250"/>
            <a:ext cx="2359450" cy="74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800" y="3857625"/>
            <a:ext cx="1201275" cy="12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/>
        </p:nvSpPr>
        <p:spPr>
          <a:xfrm>
            <a:off x="156000" y="187475"/>
            <a:ext cx="673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86250" y="88250"/>
            <a:ext cx="662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ПРАВИЛА ИМЕНОВАНИЯ (NAME CONVENTION)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42"/>
          <p:cNvSpPr/>
          <p:nvPr/>
        </p:nvSpPr>
        <p:spPr>
          <a:xfrm>
            <a:off x="156000" y="549950"/>
            <a:ext cx="8747400" cy="443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2"/>
          <p:cNvSpPr txBox="1"/>
          <p:nvPr/>
        </p:nvSpPr>
        <p:spPr>
          <a:xfrm>
            <a:off x="199350" y="484100"/>
            <a:ext cx="86607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Все названия должны быть максимально краткими (до 50 символов). Названия должны быть в PascalCase (DateOfBirth). Не используйте нижнее подчеркивание (_). Не используйте пробелы в названиях. Не используйте сокращения, пишите полное название. (Пример: НЕ Amt, а Amount). Не используйте спец символы.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Название базы данных: 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 Краткие. PascalCase. (Примеры: Store, Library, AdventureWorks, StackOverflow)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Название таблиц: 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Названия должны быть в единственном числе. (Пример: НЕ Customers, а Customer). НЕ использовать префиксов типа tbl, tb, TBL_). Название для вспомогательной таблице в отношении многие ко многим формируется соединением названий связанных таблиц. (Пример: Book, Author, BookAuthor). Можно использовать любое название, которое максимально точно описывает связь. (Пример: Room, Guest, Booking)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Название колонок: 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Название для Primary Key должно быть [Название Таблицы] + “Id”. (Пример: Таблица Customer, название для Primary Key - CustomerId). ВАЖНО! Для других колонок в таблице НЕ нужно использовать приставку Customer. (Пример: НЕ CustomerName, а Name). Foreign Key поля должны иметь точно такие же названия как и Primary Key в родительской таблице. (Пример: В таблице Customer Primary Key это CustomerId. В таблице Order, которая имеет связь с таблицей Customer, название будет тоже CustomerId.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/>
          <p:nvPr/>
        </p:nvSpPr>
        <p:spPr>
          <a:xfrm>
            <a:off x="156000" y="187475"/>
            <a:ext cx="673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152400" y="152400"/>
            <a:ext cx="338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САМООБУЧЕНИЕ</a:t>
            </a:r>
            <a:endParaRPr sz="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43"/>
          <p:cNvSpPr/>
          <p:nvPr/>
        </p:nvSpPr>
        <p:spPr>
          <a:xfrm>
            <a:off x="224425" y="789175"/>
            <a:ext cx="8424600" cy="38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3"/>
          <p:cNvSpPr txBox="1"/>
          <p:nvPr/>
        </p:nvSpPr>
        <p:spPr>
          <a:xfrm>
            <a:off x="303775" y="915250"/>
            <a:ext cx="81024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AutoNum type="arabicPeriod"/>
            </a:pPr>
            <a:r>
              <a:rPr lang="ru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Типы данных:  </a:t>
            </a:r>
            <a:r>
              <a:rPr lang="ru" b="1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https://metanit.com/sql/sqlserver/3.3.php</a:t>
            </a:r>
            <a:br>
              <a:rPr lang="ru"/>
            </a:br>
            <a:r>
              <a:rPr lang="ru" b="1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https://docs.google.com/presentation/d/1mzy6CRMDz-HxhLF-EQzobRrooOg3-CjFEFEhRZF0YrA/edit#slide=id.gcb985d000a_0_63</a:t>
            </a:r>
            <a:endParaRPr b="1">
              <a:solidFill>
                <a:srgbClr val="666666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AutoNum type="arabicPeriod"/>
            </a:pPr>
            <a:r>
              <a:rPr lang="ru" b="1">
                <a:solidFill>
                  <a:srgbClr val="66666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Основы  DDL: </a:t>
            </a:r>
            <a:r>
              <a:rPr lang="ru" b="1" u="sng">
                <a:solidFill>
                  <a:schemeClr val="hlink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https://metanit.com/sql/sqlserver/3.1.php</a:t>
            </a:r>
            <a:endParaRPr b="1">
              <a:solidFill>
                <a:srgbClr val="666666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AutoNum type="arabicPeriod"/>
            </a:pPr>
            <a:r>
              <a:rPr lang="ru" b="1">
                <a:solidFill>
                  <a:srgbClr val="66666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Создание таблиц: </a:t>
            </a:r>
            <a:r>
              <a:rPr lang="ru" b="1" u="sng">
                <a:solidFill>
                  <a:schemeClr val="hlink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https://metanit.com/sql/sqlserver/3.2.php</a:t>
            </a:r>
            <a:endParaRPr b="1">
              <a:solidFill>
                <a:srgbClr val="666666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AutoNum type="arabicPeriod"/>
            </a:pPr>
            <a:r>
              <a:rPr lang="ru" b="1">
                <a:solidFill>
                  <a:srgbClr val="66666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Хранимые процедуры: </a:t>
            </a:r>
            <a:r>
              <a:rPr lang="ru" b="1" u="sng">
                <a:solidFill>
                  <a:schemeClr val="hlink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https://metanit.com/sql/sqlserver/11.1.php</a:t>
            </a:r>
            <a:endParaRPr b="1">
              <a:solidFill>
                <a:srgbClr val="666666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AutoNum type="arabicPeriod"/>
            </a:pPr>
            <a:r>
              <a:rPr lang="ru" b="1">
                <a:solidFill>
                  <a:srgbClr val="66666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Триггеры: </a:t>
            </a:r>
            <a:r>
              <a:rPr lang="ru" b="1" u="sng">
                <a:solidFill>
                  <a:schemeClr val="hlink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https://metanit.com/sql/sqlserver/12.1.php</a:t>
            </a:r>
            <a:endParaRPr b="1">
              <a:solidFill>
                <a:srgbClr val="666666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/>
        </p:nvSpPr>
        <p:spPr>
          <a:xfrm>
            <a:off x="156000" y="187475"/>
            <a:ext cx="673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44"/>
          <p:cNvSpPr txBox="1"/>
          <p:nvPr/>
        </p:nvSpPr>
        <p:spPr>
          <a:xfrm>
            <a:off x="152400" y="152400"/>
            <a:ext cx="338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ДОП МАТЕРИАЛЫ</a:t>
            </a:r>
            <a:endParaRPr sz="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224425" y="789175"/>
            <a:ext cx="8424600" cy="38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 txBox="1"/>
          <p:nvPr/>
        </p:nvSpPr>
        <p:spPr>
          <a:xfrm>
            <a:off x="303775" y="915250"/>
            <a:ext cx="810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1">
              <a:solidFill>
                <a:srgbClr val="666666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44"/>
          <p:cNvSpPr txBox="1"/>
          <p:nvPr/>
        </p:nvSpPr>
        <p:spPr>
          <a:xfrm>
            <a:off x="419300" y="824625"/>
            <a:ext cx="8229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Реляционные базы данных. Практические приемы оптимальных решений - Мирошниченко Г.А. </a:t>
            </a:r>
            <a:br>
              <a:rPr lang="ru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https://drive.google.com/file/d/1bWjjcW9Y95n-WvC6fZaokTYSkm34LGJD/view?usp=sharing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SQL Сборник рецептов - Энтони Молинаро</a:t>
            </a:r>
            <a:br>
              <a:rPr lang="ru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https://drive.google.com/file/d/1pek63y0xyyC94JaiCO54T3jchIKB-mBc/view?usp=sharing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Ссылка на скрипт по транзакциям. Посмотрите скрипт самостоятельно, если возникнут вопросы разберем на занятии после ДЗ.</a:t>
            </a:r>
            <a:br>
              <a:rPr lang="ru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https://drive.google.com/file/d/1spYPOg1jAe6ycNzdup1zz8dCGkyDN6an/view?usp=sharing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/>
        </p:nvSpPr>
        <p:spPr>
          <a:xfrm>
            <a:off x="156000" y="187475"/>
            <a:ext cx="673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1" name="Google Shape;401;p45"/>
          <p:cNvSpPr/>
          <p:nvPr/>
        </p:nvSpPr>
        <p:spPr>
          <a:xfrm>
            <a:off x="224425" y="789175"/>
            <a:ext cx="8424600" cy="38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5"/>
          <p:cNvSpPr txBox="1"/>
          <p:nvPr/>
        </p:nvSpPr>
        <p:spPr>
          <a:xfrm>
            <a:off x="385525" y="1717150"/>
            <a:ext cx="8102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ИНФОРМАЦИЯ НА СЛАЙДАХ НИЖЕ НЕ БУДЕТ ВКЛЮЧЕНА В ИТОГОВЫЙ МОДУЛЬ. </a:t>
            </a:r>
            <a:endParaRPr sz="21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ЕЕ ИЗУЧЕНИЕ НЕ ОБЯЗАТЕЛЬНО В РАМКАХ КУРСА. </a:t>
            </a:r>
            <a:endParaRPr sz="21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ОНА ПОМЕЩЕНА В ПРЕЗЕНТАЦИЮ В ОЗНАКОМИТЕЛЬНЫХ ЦЕЛЯХ.</a:t>
            </a:r>
            <a:endParaRPr sz="2100" b="1">
              <a:solidFill>
                <a:srgbClr val="FF5722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200" y="3209250"/>
            <a:ext cx="1800900" cy="18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/>
          <p:nvPr/>
        </p:nvSpPr>
        <p:spPr>
          <a:xfrm>
            <a:off x="224425" y="789175"/>
            <a:ext cx="8424600" cy="38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>
                <a:solidFill>
                  <a:srgbClr val="FF57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РЕЛЯЦИОННАЯ МОДЕЛЬ ДАННЫХ  (RELATIONAL MODEL)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/>
          <p:nvPr/>
        </p:nvSpPr>
        <p:spPr>
          <a:xfrm>
            <a:off x="171600" y="1091275"/>
            <a:ext cx="8800800" cy="250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213450" y="1341775"/>
            <a:ext cx="87171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Реляционная модель данных (Relational model) </a:t>
            </a:r>
            <a:r>
              <a:rPr lang="ru" sz="1800">
                <a:solidFill>
                  <a:srgbClr val="45454C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—</a:t>
            </a:r>
            <a:r>
              <a:rPr lang="ru" sz="1800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совокупность данных, состоящая из набора двумерных таблиц. </a:t>
            </a:r>
            <a:r>
              <a:rPr lang="ru" sz="1800">
                <a:solidFill>
                  <a:srgbClr val="2222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В таблицах хранятся данные, которые представляют один тип сущности.</a:t>
            </a:r>
            <a:endParaRPr sz="1800">
              <a:solidFill>
                <a:srgbClr val="222222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Реляционная модель данных предусматривает структуру данных, обязательными объектами которой являются: </a:t>
            </a: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отношение, атрибут, домен, кортеж, степень, кардинальность, первичный ключ.</a:t>
            </a:r>
            <a:endParaRPr sz="18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47"/>
          <p:cNvSpPr txBox="1"/>
          <p:nvPr/>
        </p:nvSpPr>
        <p:spPr>
          <a:xfrm>
            <a:off x="-321450" y="166375"/>
            <a:ext cx="501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57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РЕЛЯЦИОННАЯ МОДЕЛЬ ДАННЫХ</a:t>
            </a:r>
            <a:endParaRPr sz="1800" b="1">
              <a:solidFill>
                <a:srgbClr val="FF5722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57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(RELATIONAL MODEL)</a:t>
            </a:r>
            <a:endParaRPr>
              <a:solidFill>
                <a:srgbClr val="FF5722"/>
              </a:solidFill>
            </a:endParaRPr>
          </a:p>
        </p:txBody>
      </p:sp>
      <p:pic>
        <p:nvPicPr>
          <p:cNvPr id="416" name="Google Shape;4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525" y="3100800"/>
            <a:ext cx="1930875" cy="19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/>
        </p:nvSpPr>
        <p:spPr>
          <a:xfrm>
            <a:off x="3671675" y="1762075"/>
            <a:ext cx="17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48"/>
          <p:cNvSpPr/>
          <p:nvPr/>
        </p:nvSpPr>
        <p:spPr>
          <a:xfrm>
            <a:off x="186125" y="655625"/>
            <a:ext cx="8793600" cy="43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423" name="Google Shape;423;p48"/>
          <p:cNvSpPr txBox="1"/>
          <p:nvPr/>
        </p:nvSpPr>
        <p:spPr>
          <a:xfrm>
            <a:off x="186125" y="615175"/>
            <a:ext cx="8535600" cy="16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Отношение (Сущность) </a:t>
            </a:r>
            <a:r>
              <a:rPr lang="ru">
                <a:solidFill>
                  <a:srgbClr val="45454C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</a:t>
            </a: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это плоская (двумерная) таблица, состоящая из столбцов и строк. (</a:t>
            </a:r>
            <a:r>
              <a:rPr lang="ru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Примеры: Пользователь, Страна, Заказ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Атрибут (Столбец) </a:t>
            </a:r>
            <a:r>
              <a:rPr lang="ru">
                <a:solidFill>
                  <a:srgbClr val="45454C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это поименованный столбец отношения. (</a:t>
            </a:r>
            <a:r>
              <a:rPr lang="ru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Примеры: Имя, Фамилия, Возраст, Цена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Домен </a:t>
            </a:r>
            <a:r>
              <a:rPr lang="ru">
                <a:solidFill>
                  <a:srgbClr val="45454C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это набор допустимых значений для одного или нескольких атрибутов. </a:t>
            </a:r>
            <a:r>
              <a:rPr lang="ru" i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(Примеры: Список размеров одежды, Имена, Страны, Месяцы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4" name="Google Shape;424;p48"/>
          <p:cNvSpPr txBox="1"/>
          <p:nvPr/>
        </p:nvSpPr>
        <p:spPr>
          <a:xfrm>
            <a:off x="186125" y="115500"/>
            <a:ext cx="840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БАЗОВЫЕ ПОНЯТИЯ РЕЛЯЦИОННОЙ МОДЕЛИ ДАННЫХ</a:t>
            </a:r>
            <a:endParaRPr sz="2000" b="1">
              <a:solidFill>
                <a:srgbClr val="FF5722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5" name="Google Shape;4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551" y="2059000"/>
            <a:ext cx="5475174" cy="278724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 txBox="1"/>
          <p:nvPr/>
        </p:nvSpPr>
        <p:spPr>
          <a:xfrm>
            <a:off x="186125" y="2478300"/>
            <a:ext cx="3318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Кортеж </a:t>
            </a:r>
            <a:r>
              <a:rPr lang="ru">
                <a:solidFill>
                  <a:srgbClr val="45454C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—</a:t>
            </a:r>
            <a:r>
              <a:rPr lang="ru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 это строка отношения.</a:t>
            </a:r>
            <a:endParaRPr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Степень  </a:t>
            </a:r>
            <a:r>
              <a:rPr lang="ru">
                <a:solidFill>
                  <a:srgbClr val="45454C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—</a:t>
            </a:r>
            <a:r>
              <a:rPr lang="ru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количество атрибутов(столбцов), отношения.</a:t>
            </a:r>
            <a:endParaRPr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Кардинальность </a:t>
            </a:r>
            <a:r>
              <a:rPr lang="ru">
                <a:solidFill>
                  <a:srgbClr val="45454C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—</a:t>
            </a:r>
            <a:r>
              <a:rPr lang="ru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это количество кортежей(строк), которое содержит отношение.</a:t>
            </a:r>
            <a:endParaRPr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Первичный ключ</a:t>
            </a:r>
            <a:r>
              <a:rPr lang="ru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>
                <a:solidFill>
                  <a:srgbClr val="45454C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—</a:t>
            </a:r>
            <a:r>
              <a:rPr lang="ru"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это уникальный идентификатор для таблицы.</a:t>
            </a:r>
            <a:endParaRPr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/>
          <p:nvPr/>
        </p:nvSpPr>
        <p:spPr>
          <a:xfrm>
            <a:off x="224425" y="789175"/>
            <a:ext cx="8424600" cy="38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 b="1">
                <a:solidFill>
                  <a:srgbClr val="FF57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ЦЕЛОСТНОСТЬ ДАННЫХ</a:t>
            </a:r>
            <a:endParaRPr sz="2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/>
        </p:nvSpPr>
        <p:spPr>
          <a:xfrm>
            <a:off x="3671675" y="1762075"/>
            <a:ext cx="17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50"/>
          <p:cNvSpPr/>
          <p:nvPr/>
        </p:nvSpPr>
        <p:spPr>
          <a:xfrm>
            <a:off x="186125" y="655625"/>
            <a:ext cx="8793600" cy="43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438" name="Google Shape;438;p50"/>
          <p:cNvSpPr txBox="1"/>
          <p:nvPr/>
        </p:nvSpPr>
        <p:spPr>
          <a:xfrm>
            <a:off x="186125" y="655625"/>
            <a:ext cx="8717100" cy="4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Целостность базы данных </a:t>
            </a: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— свойство базы данных, обеспечивающее корректность и непротиворечивость хранимых данных в любой момент времени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Целостность БД не гарантирует достоверности содержащейся в ней информации, но обеспечивает по крайней мере правдоподобность этой информации, отвергая заведомо невероятные, невозможные значения.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Целостность базы данных обеспечивается ограничениями на вводимые пользователем данные. При неправильном проектировании БД  могут возникать </a:t>
            </a: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аномалии</a:t>
            </a: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, которые </a:t>
            </a: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нарушают целостность данных</a:t>
            </a: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Типы целостности базы данных: 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30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Доменная целостность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Целостность сущностей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Ссылочная целостность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50"/>
          <p:cNvSpPr txBox="1"/>
          <p:nvPr/>
        </p:nvSpPr>
        <p:spPr>
          <a:xfrm>
            <a:off x="186125" y="84600"/>
            <a:ext cx="741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ЦЕЛОСТНОСТЬ БАЗЫ ДАННЫХ</a:t>
            </a: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0" name="Google Shape;4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550" y="3267200"/>
            <a:ext cx="1774725" cy="17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/>
        </p:nvSpPr>
        <p:spPr>
          <a:xfrm>
            <a:off x="3671675" y="1762075"/>
            <a:ext cx="17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51"/>
          <p:cNvSpPr/>
          <p:nvPr/>
        </p:nvSpPr>
        <p:spPr>
          <a:xfrm>
            <a:off x="186125" y="655625"/>
            <a:ext cx="8793600" cy="43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447" name="Google Shape;447;p51"/>
          <p:cNvSpPr txBox="1"/>
          <p:nvPr/>
        </p:nvSpPr>
        <p:spPr>
          <a:xfrm>
            <a:off x="357500" y="830350"/>
            <a:ext cx="8545800" cy="4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Доменная целостность гарантирует наличие в некотором столбце только допустимых значений. 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Ограничения, обеспечивающие доменную целостности: 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1) Использование ограничений проверки(CHECK).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2) Использование ограничений  по умолчанию(DEFAULT)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ПРИМЕРЫ: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В таблице Order значение атрибута OrderDate должно быть меньше чем DeliveredDate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В таблице User значение атрибута DateOfBirth должно быть больше сегодня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В таблице User значение атрибута IsActive по умолчанию равно 1 (true)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51"/>
          <p:cNvSpPr txBox="1"/>
          <p:nvPr/>
        </p:nvSpPr>
        <p:spPr>
          <a:xfrm>
            <a:off x="186125" y="84600"/>
            <a:ext cx="741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ДОМЕННАЯ ЦЕЛОСТНОСТЬ </a:t>
            </a: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9" name="Google Shape;4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25" y="3413625"/>
            <a:ext cx="1628300" cy="16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3671675" y="1762075"/>
            <a:ext cx="17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-136525" y="169200"/>
            <a:ext cx="438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ПРИМЕР (EXAMPLE)</a:t>
            </a:r>
            <a:endParaRPr sz="28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575" y="1176661"/>
            <a:ext cx="852075" cy="8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1575" y="3028575"/>
            <a:ext cx="2020475" cy="20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19975" y="1046975"/>
            <a:ext cx="6771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Если это </a:t>
            </a:r>
            <a:r>
              <a:rPr lang="ru" sz="2000" b="1">
                <a:latin typeface="Proxima Nova"/>
                <a:ea typeface="Proxima Nova"/>
                <a:cs typeface="Proxima Nova"/>
                <a:sym typeface="Proxima Nova"/>
              </a:rPr>
              <a:t>интернет магазин</a:t>
            </a: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, то </a:t>
            </a:r>
            <a:r>
              <a:rPr lang="ru" sz="2000" b="1">
                <a:latin typeface="Proxima Nova"/>
                <a:ea typeface="Proxima Nova"/>
                <a:cs typeface="Proxima Nova"/>
                <a:sym typeface="Proxima Nova"/>
              </a:rPr>
              <a:t>данными </a:t>
            </a: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будут </a:t>
            </a:r>
            <a:r>
              <a:rPr lang="ru" sz="2000" b="1">
                <a:latin typeface="Proxima Nova"/>
                <a:ea typeface="Proxima Nova"/>
                <a:cs typeface="Proxima Nova"/>
                <a:sym typeface="Proxima Nova"/>
              </a:rPr>
              <a:t>имя клиента, адресс доставки,  заказы клиента, номер телефона, почта, понравившиеся товары</a:t>
            </a: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 и так далее.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404300" y="3502325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1319725" y="2462975"/>
            <a:ext cx="5837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Если это </a:t>
            </a:r>
            <a:r>
              <a:rPr lang="ru" sz="2000" b="1">
                <a:latin typeface="Proxima Nova"/>
                <a:ea typeface="Proxima Nova"/>
                <a:cs typeface="Proxima Nova"/>
                <a:sym typeface="Proxima Nova"/>
              </a:rPr>
              <a:t>компьютерная игра</a:t>
            </a: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, то данными будут </a:t>
            </a:r>
            <a:r>
              <a:rPr lang="ru" sz="2000" b="1">
                <a:latin typeface="Proxima Nova"/>
                <a:ea typeface="Proxima Nova"/>
                <a:cs typeface="Proxima Nova"/>
                <a:sym typeface="Proxima Nova"/>
              </a:rPr>
              <a:t>типы и местоположения врагов, их уровень здоровья, уровень здоровья героя, тип героя, его положение, характеристики карты.</a:t>
            </a:r>
            <a:endParaRPr sz="2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2403" y="3878975"/>
            <a:ext cx="1622997" cy="8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 txBox="1"/>
          <p:nvPr/>
        </p:nvSpPr>
        <p:spPr>
          <a:xfrm>
            <a:off x="3671675" y="1762075"/>
            <a:ext cx="17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52"/>
          <p:cNvSpPr/>
          <p:nvPr/>
        </p:nvSpPr>
        <p:spPr>
          <a:xfrm>
            <a:off x="186125" y="655625"/>
            <a:ext cx="8793600" cy="43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456" name="Google Shape;456;p52"/>
          <p:cNvSpPr txBox="1"/>
          <p:nvPr/>
        </p:nvSpPr>
        <p:spPr>
          <a:xfrm>
            <a:off x="357500" y="830350"/>
            <a:ext cx="8545800" cy="4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Целостность сущностей гарантирует уникальность записей в таблицах (отношениях). 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Ограничения, обеспечивающие целостность сущностей: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1) Использование ограничений первичного ключа (Primary Key).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2) Использование ограничений на уникальность (UNIQUE)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186125" y="84600"/>
            <a:ext cx="741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ЦЕЛОСТНОСТЬ СУЩНОСТЕЙ</a:t>
            </a: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8" name="Google Shape;4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25" y="3413625"/>
            <a:ext cx="1628300" cy="162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52"/>
          <p:cNvCxnSpPr/>
          <p:nvPr/>
        </p:nvCxnSpPr>
        <p:spPr>
          <a:xfrm rot="10800000" flipH="1">
            <a:off x="911075" y="3056000"/>
            <a:ext cx="1360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Google Shape;460;p52"/>
          <p:cNvSpPr txBox="1"/>
          <p:nvPr/>
        </p:nvSpPr>
        <p:spPr>
          <a:xfrm>
            <a:off x="357500" y="3229100"/>
            <a:ext cx="162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Primary Key (PK)</a:t>
            </a:r>
            <a:endParaRPr/>
          </a:p>
        </p:txBody>
      </p:sp>
      <p:sp>
        <p:nvSpPr>
          <p:cNvPr id="461" name="Google Shape;461;p52"/>
          <p:cNvSpPr txBox="1"/>
          <p:nvPr/>
        </p:nvSpPr>
        <p:spPr>
          <a:xfrm>
            <a:off x="357500" y="4047925"/>
            <a:ext cx="6642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ПРИМЕРЫ ИСПОЛЬЗОВАНИЯ UNIQUE: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таблице User не должно быть пользователей с одинаковым Email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2" name="Google Shape;46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877" y="2680402"/>
            <a:ext cx="5693176" cy="12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2"/>
          <p:cNvSpPr txBox="1"/>
          <p:nvPr/>
        </p:nvSpPr>
        <p:spPr>
          <a:xfrm>
            <a:off x="7274925" y="2371650"/>
            <a:ext cx="69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User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/>
        </p:nvSpPr>
        <p:spPr>
          <a:xfrm>
            <a:off x="3671675" y="1762075"/>
            <a:ext cx="17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53"/>
          <p:cNvSpPr/>
          <p:nvPr/>
        </p:nvSpPr>
        <p:spPr>
          <a:xfrm>
            <a:off x="186125" y="655625"/>
            <a:ext cx="8793600" cy="43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Primary Key (PK)</a:t>
            </a:r>
            <a:endParaRPr/>
          </a:p>
        </p:txBody>
      </p:sp>
      <p:sp>
        <p:nvSpPr>
          <p:cNvPr id="470" name="Google Shape;470;p53"/>
          <p:cNvSpPr txBox="1"/>
          <p:nvPr/>
        </p:nvSpPr>
        <p:spPr>
          <a:xfrm>
            <a:off x="235175" y="695150"/>
            <a:ext cx="86955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Ссылочная целостность гарантирует отсутствие в любом ее отношении внешних ключей, ссылающихся на несуществующие кортежи.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222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Внешний ключ </a:t>
            </a:r>
            <a:r>
              <a:rPr lang="ru" sz="1700">
                <a:solidFill>
                  <a:srgbClr val="2222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— это атрибут или набор атрибутов, которые ссылаются на primary key или unique key  другой таблицы. 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186125" y="84600"/>
            <a:ext cx="741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ССЫЛОЧНАЯ ЦЕЛОСТНОСТЬ </a:t>
            </a: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2" name="Google Shape;4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25" y="3413625"/>
            <a:ext cx="1628300" cy="162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53"/>
          <p:cNvCxnSpPr/>
          <p:nvPr/>
        </p:nvCxnSpPr>
        <p:spPr>
          <a:xfrm rot="10800000" flipH="1">
            <a:off x="911075" y="3056000"/>
            <a:ext cx="1360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p53"/>
          <p:cNvSpPr txBox="1"/>
          <p:nvPr/>
        </p:nvSpPr>
        <p:spPr>
          <a:xfrm>
            <a:off x="643475" y="3775675"/>
            <a:ext cx="162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Primary Key (PK)</a:t>
            </a:r>
            <a:endParaRPr/>
          </a:p>
        </p:txBody>
      </p:sp>
      <p:pic>
        <p:nvPicPr>
          <p:cNvPr id="475" name="Google Shape;47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871" y="2323538"/>
            <a:ext cx="5653626" cy="10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3"/>
          <p:cNvSpPr txBox="1"/>
          <p:nvPr/>
        </p:nvSpPr>
        <p:spPr>
          <a:xfrm>
            <a:off x="6181450" y="3540475"/>
            <a:ext cx="162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Foreign Key (FK)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53"/>
          <p:cNvCxnSpPr>
            <a:stCxn id="476" idx="0"/>
          </p:cNvCxnSpPr>
          <p:nvPr/>
        </p:nvCxnSpPr>
        <p:spPr>
          <a:xfrm rot="10800000" flipH="1">
            <a:off x="6995650" y="3344575"/>
            <a:ext cx="258300" cy="19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78" name="Google Shape;47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7363" y="3688038"/>
            <a:ext cx="2749275" cy="1079475"/>
          </a:xfrm>
          <a:prstGeom prst="rect">
            <a:avLst/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9" name="Google Shape;479;p53"/>
          <p:cNvSpPr txBox="1"/>
          <p:nvPr/>
        </p:nvSpPr>
        <p:spPr>
          <a:xfrm>
            <a:off x="7274925" y="1923350"/>
            <a:ext cx="11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User</a:t>
            </a:r>
            <a:endParaRPr/>
          </a:p>
        </p:txBody>
      </p:sp>
      <p:sp>
        <p:nvSpPr>
          <p:cNvPr id="480" name="Google Shape;480;p53"/>
          <p:cNvSpPr txBox="1"/>
          <p:nvPr/>
        </p:nvSpPr>
        <p:spPr>
          <a:xfrm>
            <a:off x="5178100" y="3344575"/>
            <a:ext cx="12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Title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1" name="Google Shape;481;p53"/>
          <p:cNvCxnSpPr>
            <a:stCxn id="474" idx="3"/>
          </p:cNvCxnSpPr>
          <p:nvPr/>
        </p:nvCxnSpPr>
        <p:spPr>
          <a:xfrm rot="10800000" flipH="1">
            <a:off x="2271875" y="3961675"/>
            <a:ext cx="11328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/>
          <p:nvPr/>
        </p:nvSpPr>
        <p:spPr>
          <a:xfrm>
            <a:off x="152400" y="155225"/>
            <a:ext cx="788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АНОМАЛИИ</a:t>
            </a:r>
            <a:endParaRPr sz="20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54"/>
          <p:cNvSpPr/>
          <p:nvPr/>
        </p:nvSpPr>
        <p:spPr>
          <a:xfrm>
            <a:off x="152400" y="647825"/>
            <a:ext cx="8991600" cy="4495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54"/>
          <p:cNvSpPr txBox="1"/>
          <p:nvPr/>
        </p:nvSpPr>
        <p:spPr>
          <a:xfrm>
            <a:off x="223800" y="547850"/>
            <a:ext cx="8848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Аномалии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–  это неадекватность модели данных предметной области.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Аномалия удаления</a:t>
            </a:r>
            <a:r>
              <a:rPr lang="ru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представляет собой непреднамеренную потерю данных, которая вызвана удалением других данных. </a:t>
            </a:r>
            <a:r>
              <a:rPr lang="ru" b="1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Пример</a:t>
            </a:r>
            <a:r>
              <a:rPr lang="ru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: Пусть Смирнов на протяжении месяца был на больничном, а за это время были закончены все здания, на которых он работал. При удалении из таблицы всех строк о законченных зданиях вся информация о Смирнове и его специальности будет утеряна. </a:t>
            </a:r>
            <a:endParaRPr>
              <a:solidFill>
                <a:srgbClr val="0D1D4A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Аномалия вставки </a:t>
            </a:r>
            <a:r>
              <a:rPr lang="ru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представляет собой невозможность вставки данных в таблицу, которая вызвана отсутствием других данных. </a:t>
            </a:r>
            <a:r>
              <a:rPr lang="ru" b="1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Пример:</a:t>
            </a:r>
            <a:r>
              <a:rPr lang="ru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Если пустые значения не допускаются, невозможно произвести ввод информации о новом работнике в БД </a:t>
            </a:r>
            <a:endParaRPr>
              <a:solidFill>
                <a:srgbClr val="0D1D4A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9" name="Google Shape;4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475" y="3217550"/>
            <a:ext cx="5206125" cy="18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/>
          <p:nvPr/>
        </p:nvSpPr>
        <p:spPr>
          <a:xfrm>
            <a:off x="251400" y="2233970"/>
            <a:ext cx="8793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Аномалия обновления </a:t>
            </a:r>
            <a:r>
              <a:rPr lang="ru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является противоречивостью данных, которая вызвана их частичным обновлением и избыточностью. </a:t>
            </a:r>
            <a:r>
              <a:rPr lang="ru" b="1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Пример: </a:t>
            </a:r>
            <a:r>
              <a:rPr lang="ru">
                <a:solidFill>
                  <a:srgbClr val="0D1D4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Пусть специальность Смирнова указана неверно, а исправлена ошибка лишь в первом кортеже. В таком случае между кортежами, которые содержат информацию о Смирнове, возникает несоответствие.</a:t>
            </a:r>
            <a:endParaRPr>
              <a:solidFill>
                <a:srgbClr val="0D1D4A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/>
          <p:nvPr/>
        </p:nvSpPr>
        <p:spPr>
          <a:xfrm>
            <a:off x="224425" y="789175"/>
            <a:ext cx="8424600" cy="38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 b="1">
                <a:solidFill>
                  <a:srgbClr val="FF5722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НОРМАЛИЗАЦИЯ</a:t>
            </a:r>
            <a:endParaRPr sz="2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"/>
          <p:cNvSpPr txBox="1"/>
          <p:nvPr/>
        </p:nvSpPr>
        <p:spPr>
          <a:xfrm>
            <a:off x="152400" y="186125"/>
            <a:ext cx="307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НОРМАЛИЗАЦИЯ</a:t>
            </a:r>
            <a:endParaRPr sz="22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56"/>
          <p:cNvSpPr/>
          <p:nvPr/>
        </p:nvSpPr>
        <p:spPr>
          <a:xfrm>
            <a:off x="253800" y="676775"/>
            <a:ext cx="8595000" cy="409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6"/>
          <p:cNvSpPr txBox="1"/>
          <p:nvPr/>
        </p:nvSpPr>
        <p:spPr>
          <a:xfrm>
            <a:off x="253800" y="676775"/>
            <a:ext cx="8459700" cy="4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Нормальная форма базы данных 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– это набор правил и критериев, которым должна отвечать база данных. Каждая следующая нормальная форма содержит более строгие правила и критерии, тем самым приводя базу данных к определенной нормальной форме мы устраняем определённый набор аномалий.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Нормализация 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– это процесс удаления избыточных данных.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Цель нормализации:</a:t>
            </a:r>
            <a:r>
              <a:rPr lang="ru" sz="15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исключить избыточное дублирование данных, которое является причиной аномалий, возникших при добавлении, редактировании и удалении кортежей(строк таблицы).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Избыточность данных</a:t>
            </a:r>
            <a:r>
              <a:rPr lang="ru" sz="15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– это когда одни и те же данные хранятся в базе в нескольких местах, именно это и приводит к аномалиям.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База данных считается нормализованной, если она находится как минимум в третьей нормальной форме (3NF).</a:t>
            </a:r>
            <a:endParaRPr sz="1500" b="1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89100"/>
            <a:ext cx="9068799" cy="12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7"/>
          <p:cNvSpPr txBox="1"/>
          <p:nvPr/>
        </p:nvSpPr>
        <p:spPr>
          <a:xfrm>
            <a:off x="0" y="101525"/>
            <a:ext cx="548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ПЕРВАЯ НОРМАЛЬНАЯ ФОРМА (1NF)</a:t>
            </a:r>
            <a:endParaRPr sz="22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57"/>
          <p:cNvSpPr txBox="1"/>
          <p:nvPr/>
        </p:nvSpPr>
        <p:spPr>
          <a:xfrm>
            <a:off x="0" y="55042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Отношение находится в первой нормальной форме тогда и только тогда, когда все его атрибуты </a:t>
            </a:r>
            <a:r>
              <a:rPr lang="ru" sz="1800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атомарны и нет повторяющихся данных.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p57"/>
          <p:cNvSpPr txBox="1"/>
          <p:nvPr/>
        </p:nvSpPr>
        <p:spPr>
          <a:xfrm>
            <a:off x="4416100" y="3789975"/>
            <a:ext cx="431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Повторяющиеся данные!!!!!</a:t>
            </a:r>
            <a:endParaRPr sz="18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1" name="Google Shape;511;p57"/>
          <p:cNvCxnSpPr>
            <a:stCxn id="510" idx="1"/>
          </p:cNvCxnSpPr>
          <p:nvPr/>
        </p:nvCxnSpPr>
        <p:spPr>
          <a:xfrm rot="10800000" flipH="1">
            <a:off x="4416100" y="2842425"/>
            <a:ext cx="913500" cy="117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2" name="Google Shape;512;p57"/>
          <p:cNvSpPr txBox="1"/>
          <p:nvPr/>
        </p:nvSpPr>
        <p:spPr>
          <a:xfrm>
            <a:off x="113900" y="1289325"/>
            <a:ext cx="91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Order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3" name="Google Shape;513;p57"/>
          <p:cNvCxnSpPr/>
          <p:nvPr/>
        </p:nvCxnSpPr>
        <p:spPr>
          <a:xfrm rot="10800000">
            <a:off x="592275" y="3096350"/>
            <a:ext cx="778200" cy="27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57"/>
          <p:cNvCxnSpPr>
            <a:stCxn id="510" idx="1"/>
          </p:cNvCxnSpPr>
          <p:nvPr/>
        </p:nvCxnSpPr>
        <p:spPr>
          <a:xfrm rot="10800000">
            <a:off x="3756100" y="2334825"/>
            <a:ext cx="660000" cy="16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5" name="Google Shape;515;p57"/>
          <p:cNvSpPr txBox="1"/>
          <p:nvPr/>
        </p:nvSpPr>
        <p:spPr>
          <a:xfrm>
            <a:off x="1370475" y="3096350"/>
            <a:ext cx="50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 sz="18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4" y="1809449"/>
            <a:ext cx="8380109" cy="14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8"/>
          <p:cNvSpPr txBox="1"/>
          <p:nvPr/>
        </p:nvSpPr>
        <p:spPr>
          <a:xfrm>
            <a:off x="0" y="101525"/>
            <a:ext cx="548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ПЕРВАЯ НОРМАЛЬНАЯ ФОРМА (1NF)</a:t>
            </a:r>
            <a:endParaRPr sz="22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p58"/>
          <p:cNvSpPr txBox="1"/>
          <p:nvPr/>
        </p:nvSpPr>
        <p:spPr>
          <a:xfrm>
            <a:off x="5950975" y="1098450"/>
            <a:ext cx="28932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Значения НЕ АТОМАРНЫ!!!</a:t>
            </a:r>
            <a:endParaRPr sz="16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3" name="Google Shape;523;p58"/>
          <p:cNvSpPr txBox="1"/>
          <p:nvPr/>
        </p:nvSpPr>
        <p:spPr>
          <a:xfrm>
            <a:off x="169063" y="624725"/>
            <a:ext cx="8675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Значение является </a:t>
            </a:r>
            <a:r>
              <a:rPr lang="ru" sz="18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атомарным(atomic)</a:t>
            </a:r>
            <a:r>
              <a:rPr lang="ru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если оно не может быть разделено на более мелкие части без потери смысла.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4" name="Google Shape;52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9800" y="3358350"/>
            <a:ext cx="4694650" cy="121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58"/>
          <p:cNvCxnSpPr/>
          <p:nvPr/>
        </p:nvCxnSpPr>
        <p:spPr>
          <a:xfrm flipH="1">
            <a:off x="8256650" y="1472000"/>
            <a:ext cx="253800" cy="6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58"/>
          <p:cNvCxnSpPr/>
          <p:nvPr/>
        </p:nvCxnSpPr>
        <p:spPr>
          <a:xfrm rot="10800000">
            <a:off x="795300" y="3231475"/>
            <a:ext cx="693600" cy="3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58"/>
          <p:cNvCxnSpPr/>
          <p:nvPr/>
        </p:nvCxnSpPr>
        <p:spPr>
          <a:xfrm rot="10800000" flipH="1">
            <a:off x="2622500" y="3536200"/>
            <a:ext cx="947400" cy="30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8" name="Google Shape;528;p58"/>
          <p:cNvSpPr txBox="1"/>
          <p:nvPr/>
        </p:nvSpPr>
        <p:spPr>
          <a:xfrm>
            <a:off x="1691950" y="3603825"/>
            <a:ext cx="4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58"/>
          <p:cNvSpPr txBox="1"/>
          <p:nvPr/>
        </p:nvSpPr>
        <p:spPr>
          <a:xfrm>
            <a:off x="2055200" y="3779900"/>
            <a:ext cx="55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sp>
        <p:nvSpPr>
          <p:cNvPr id="530" name="Google Shape;530;p58"/>
          <p:cNvSpPr txBox="1"/>
          <p:nvPr/>
        </p:nvSpPr>
        <p:spPr>
          <a:xfrm>
            <a:off x="219075" y="1289325"/>
            <a:ext cx="108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Order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1" name="Google Shape;531;p58"/>
          <p:cNvSpPr txBox="1"/>
          <p:nvPr/>
        </p:nvSpPr>
        <p:spPr>
          <a:xfrm>
            <a:off x="8060400" y="3358350"/>
            <a:ext cx="108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2" name="Google Shape;532;p58"/>
          <p:cNvSpPr txBox="1"/>
          <p:nvPr/>
        </p:nvSpPr>
        <p:spPr>
          <a:xfrm>
            <a:off x="2229525" y="3305597"/>
            <a:ext cx="55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FK</a:t>
            </a:r>
            <a:endParaRPr/>
          </a:p>
        </p:txBody>
      </p:sp>
      <p:cxnSp>
        <p:nvCxnSpPr>
          <p:cNvPr id="533" name="Google Shape;533;p58"/>
          <p:cNvCxnSpPr/>
          <p:nvPr/>
        </p:nvCxnSpPr>
        <p:spPr>
          <a:xfrm rot="10800000" flipH="1">
            <a:off x="2613500" y="3250934"/>
            <a:ext cx="511500" cy="26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9"/>
          <p:cNvSpPr txBox="1"/>
          <p:nvPr/>
        </p:nvSpPr>
        <p:spPr>
          <a:xfrm>
            <a:off x="0" y="101525"/>
            <a:ext cx="548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ПЕРВАЯ НОРМАЛЬНАЯ ФОРМА (1NF)</a:t>
            </a:r>
            <a:endParaRPr sz="22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59"/>
          <p:cNvSpPr txBox="1"/>
          <p:nvPr/>
        </p:nvSpPr>
        <p:spPr>
          <a:xfrm>
            <a:off x="879800" y="4212325"/>
            <a:ext cx="8036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В данной таблице столбец OrderId больше не является PK, так как значения OrderId не содержат уникальные данные. </a:t>
            </a:r>
            <a:endParaRPr sz="19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0" name="Google Shape;54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75" y="4281155"/>
            <a:ext cx="727525" cy="63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950" y="2834450"/>
            <a:ext cx="4694650" cy="12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9"/>
          <p:cNvSpPr txBox="1"/>
          <p:nvPr/>
        </p:nvSpPr>
        <p:spPr>
          <a:xfrm>
            <a:off x="3374900" y="3543050"/>
            <a:ext cx="55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cxnSp>
        <p:nvCxnSpPr>
          <p:cNvPr id="543" name="Google Shape;543;p59"/>
          <p:cNvCxnSpPr>
            <a:stCxn id="542" idx="0"/>
          </p:cNvCxnSpPr>
          <p:nvPr/>
        </p:nvCxnSpPr>
        <p:spPr>
          <a:xfrm rot="10800000" flipH="1">
            <a:off x="3654050" y="2994650"/>
            <a:ext cx="998700" cy="5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44" name="Google Shape;54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777125"/>
            <a:ext cx="8839199" cy="1898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9"/>
          <p:cNvSpPr txBox="1"/>
          <p:nvPr/>
        </p:nvSpPr>
        <p:spPr>
          <a:xfrm>
            <a:off x="8145298" y="346025"/>
            <a:ext cx="99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Order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3374900" y="2827875"/>
            <a:ext cx="83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7" name="Google Shape;547;p59"/>
          <p:cNvCxnSpPr/>
          <p:nvPr/>
        </p:nvCxnSpPr>
        <p:spPr>
          <a:xfrm rot="10800000">
            <a:off x="2402550" y="2690050"/>
            <a:ext cx="169200" cy="4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8" name="Google Shape;548;p59"/>
          <p:cNvSpPr txBox="1"/>
          <p:nvPr/>
        </p:nvSpPr>
        <p:spPr>
          <a:xfrm>
            <a:off x="2377200" y="3110825"/>
            <a:ext cx="7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FK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25" y="1752625"/>
            <a:ext cx="8916549" cy="17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0"/>
          <p:cNvSpPr/>
          <p:nvPr/>
        </p:nvSpPr>
        <p:spPr>
          <a:xfrm>
            <a:off x="118425" y="1742700"/>
            <a:ext cx="1759500" cy="1805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0"/>
          <p:cNvSpPr txBox="1"/>
          <p:nvPr/>
        </p:nvSpPr>
        <p:spPr>
          <a:xfrm>
            <a:off x="0" y="101525"/>
            <a:ext cx="548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ПЕРВАЯ НОРМАЛЬНАЯ ФОРМА (1NF)</a:t>
            </a:r>
            <a:endParaRPr sz="22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60"/>
          <p:cNvSpPr txBox="1"/>
          <p:nvPr/>
        </p:nvSpPr>
        <p:spPr>
          <a:xfrm>
            <a:off x="4700" y="480600"/>
            <a:ext cx="9144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Первичный ключ является обязательным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Среди существующих атрибутов нет тех, которые могут уникально идентифицировать кортеж. Поэтому в таблицу </a:t>
            </a: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Order 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был добавлен </a:t>
            </a:r>
            <a:r>
              <a:rPr lang="ru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суррогатный ключ LineItemId</a:t>
            </a:r>
            <a:r>
              <a:rPr lang="ru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Теперь Order содержит составной первичный ключ. </a:t>
            </a:r>
            <a:endParaRPr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333333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Суррогатный Ключ (СК)</a:t>
            </a:r>
            <a:r>
              <a:rPr lang="ru">
                <a:solidFill>
                  <a:srgbClr val="333333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 – автоматически сгенерированное поле, никак не связанное с информационным содержанием записи. Обычно в роли СК выступает автоинкрементное поле типа INTEGER.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7" name="Google Shape;55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325" y="3696750"/>
            <a:ext cx="4694650" cy="121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60"/>
          <p:cNvCxnSpPr/>
          <p:nvPr/>
        </p:nvCxnSpPr>
        <p:spPr>
          <a:xfrm rot="10800000" flipH="1">
            <a:off x="3624600" y="3976125"/>
            <a:ext cx="947400" cy="30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9" name="Google Shape;559;p60"/>
          <p:cNvSpPr txBox="1"/>
          <p:nvPr/>
        </p:nvSpPr>
        <p:spPr>
          <a:xfrm>
            <a:off x="3231600" y="4280625"/>
            <a:ext cx="5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cxnSp>
        <p:nvCxnSpPr>
          <p:cNvPr id="560" name="Google Shape;560;p60"/>
          <p:cNvCxnSpPr/>
          <p:nvPr/>
        </p:nvCxnSpPr>
        <p:spPr>
          <a:xfrm rot="10800000">
            <a:off x="1725775" y="3688475"/>
            <a:ext cx="338400" cy="55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1" name="Google Shape;561;p60"/>
          <p:cNvSpPr txBox="1"/>
          <p:nvPr/>
        </p:nvSpPr>
        <p:spPr>
          <a:xfrm>
            <a:off x="2064175" y="3928275"/>
            <a:ext cx="81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sp>
        <p:nvSpPr>
          <p:cNvPr id="562" name="Google Shape;562;p60"/>
          <p:cNvSpPr txBox="1"/>
          <p:nvPr/>
        </p:nvSpPr>
        <p:spPr>
          <a:xfrm>
            <a:off x="8087575" y="1407775"/>
            <a:ext cx="94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Order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60"/>
          <p:cNvSpPr txBox="1"/>
          <p:nvPr/>
        </p:nvSpPr>
        <p:spPr>
          <a:xfrm>
            <a:off x="3400800" y="4588725"/>
            <a:ext cx="812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64" name="Google Shape;564;p60"/>
          <p:cNvCxnSpPr/>
          <p:nvPr/>
        </p:nvCxnSpPr>
        <p:spPr>
          <a:xfrm rot="10800000" flipH="1">
            <a:off x="3214675" y="3637650"/>
            <a:ext cx="118500" cy="3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5" name="Google Shape;565;p60"/>
          <p:cNvSpPr txBox="1"/>
          <p:nvPr/>
        </p:nvSpPr>
        <p:spPr>
          <a:xfrm>
            <a:off x="2996638" y="3928275"/>
            <a:ext cx="5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FK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1"/>
          <p:cNvSpPr txBox="1"/>
          <p:nvPr/>
        </p:nvSpPr>
        <p:spPr>
          <a:xfrm>
            <a:off x="0" y="101525"/>
            <a:ext cx="548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ВТОРАЯ НОРМАЛЬНАЯ ФОРМА (2NF)</a:t>
            </a:r>
            <a:endParaRPr sz="22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p61"/>
          <p:cNvSpPr txBox="1"/>
          <p:nvPr/>
        </p:nvSpPr>
        <p:spPr>
          <a:xfrm>
            <a:off x="0" y="550425"/>
            <a:ext cx="9144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Отношение находится во второй нормальной форме тогда и только тогда, когда оно находится в первой нормальной форме и каждый </a:t>
            </a:r>
            <a:r>
              <a:rPr lang="ru" sz="1600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неключевой атрибут полностью зависит от всего ключа.</a:t>
            </a:r>
            <a:endParaRPr sz="1600" b="1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Если отношение не содержит составной ключ, то оно уже находится во второй нормальной форме.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61"/>
          <p:cNvSpPr txBox="1"/>
          <p:nvPr/>
        </p:nvSpPr>
        <p:spPr>
          <a:xfrm>
            <a:off x="2126125" y="1641200"/>
            <a:ext cx="548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НЕКЛЮЧЕВЫЕ АТРИБУТЫ OrderDate и ClientId ЗАВИСЯТ ТОЛЬКО ОТ ЧАСТИ СОСТАВНОГО КЛЮЧА PK - OrderId!!!!!</a:t>
            </a:r>
            <a:endParaRPr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3" name="Google Shape;57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56800"/>
            <a:ext cx="8839200" cy="1707058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1"/>
          <p:cNvSpPr/>
          <p:nvPr/>
        </p:nvSpPr>
        <p:spPr>
          <a:xfrm>
            <a:off x="152400" y="2207475"/>
            <a:ext cx="1759500" cy="1805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5" name="Google Shape;575;p61"/>
          <p:cNvCxnSpPr/>
          <p:nvPr/>
        </p:nvCxnSpPr>
        <p:spPr>
          <a:xfrm rot="10800000">
            <a:off x="1488775" y="4111400"/>
            <a:ext cx="321600" cy="3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6" name="Google Shape;576;p61"/>
          <p:cNvSpPr txBox="1"/>
          <p:nvPr/>
        </p:nvSpPr>
        <p:spPr>
          <a:xfrm>
            <a:off x="1725800" y="4334350"/>
            <a:ext cx="81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sp>
        <p:nvSpPr>
          <p:cNvPr id="577" name="Google Shape;577;p61"/>
          <p:cNvSpPr txBox="1"/>
          <p:nvPr/>
        </p:nvSpPr>
        <p:spPr>
          <a:xfrm>
            <a:off x="8205925" y="1825700"/>
            <a:ext cx="812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Order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8" name="Google Shape;57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413" y="4111400"/>
            <a:ext cx="3979612" cy="10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1"/>
          <p:cNvSpPr txBox="1"/>
          <p:nvPr/>
        </p:nvSpPr>
        <p:spPr>
          <a:xfrm>
            <a:off x="3248525" y="4254225"/>
            <a:ext cx="5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cxnSp>
        <p:nvCxnSpPr>
          <p:cNvPr id="580" name="Google Shape;580;p61"/>
          <p:cNvCxnSpPr/>
          <p:nvPr/>
        </p:nvCxnSpPr>
        <p:spPr>
          <a:xfrm>
            <a:off x="3624600" y="4280625"/>
            <a:ext cx="167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61"/>
          <p:cNvSpPr txBox="1"/>
          <p:nvPr/>
        </p:nvSpPr>
        <p:spPr>
          <a:xfrm>
            <a:off x="4111425" y="47345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2" name="Google Shape;582;p61"/>
          <p:cNvSpPr txBox="1"/>
          <p:nvPr/>
        </p:nvSpPr>
        <p:spPr>
          <a:xfrm>
            <a:off x="2827450" y="4254225"/>
            <a:ext cx="5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FK</a:t>
            </a:r>
            <a:endParaRPr/>
          </a:p>
        </p:txBody>
      </p:sp>
      <p:cxnSp>
        <p:nvCxnSpPr>
          <p:cNvPr id="583" name="Google Shape;583;p61"/>
          <p:cNvCxnSpPr>
            <a:stCxn id="582" idx="0"/>
          </p:cNvCxnSpPr>
          <p:nvPr/>
        </p:nvCxnSpPr>
        <p:spPr>
          <a:xfrm rot="10800000" flipH="1">
            <a:off x="3081250" y="4010025"/>
            <a:ext cx="31800" cy="24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97700" y="517150"/>
            <a:ext cx="8948400" cy="180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48400" y="97125"/>
            <a:ext cx="695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ЗАЧЕМ НУЖНЫ БАЗЫ ДАННЫХ</a:t>
            </a:r>
            <a:endParaRPr sz="17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1975" y="3941475"/>
            <a:ext cx="1202025" cy="12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97800" y="517150"/>
            <a:ext cx="8948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Допустим у нас есть список клиентов и товаров, которые они покупали.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 первую очередь обратим внимание на следующее. Что случится, если у клиента изменится почта? Предположим, например, что у Ирины Ивановой почта станет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irina.i@gmail.com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 . Чтобы содержать список в порядке, нам нужно сделать изменения в трех строках. Если мы не изменим все эти строки, мы получим противоречащие друг другу данные и не сможем установить, какая почта верная.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Другая проблема состоит в несовместимости данных. Мы можем сделать простую опечатку в почте клиента и случайно написать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reees@gmail.com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 вместо </a:t>
            </a:r>
            <a:r>
              <a:rPr lang="ru" b="1">
                <a:latin typeface="Proxima Nova"/>
                <a:ea typeface="Proxima Nova"/>
                <a:cs typeface="Proxima Nova"/>
                <a:sym typeface="Proxima Nova"/>
              </a:rPr>
              <a:t>res@gmail.com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. Пользователи этого списка не поймут, то ли это разные клиенты, то ли это ошибка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00" y="2571750"/>
            <a:ext cx="7958650" cy="22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/>
          <p:nvPr/>
        </p:nvSpPr>
        <p:spPr>
          <a:xfrm>
            <a:off x="0" y="101525"/>
            <a:ext cx="548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ВТОРАЯ НОРМАЛЬНАЯ ФОРМА (2NF)</a:t>
            </a:r>
            <a:endParaRPr sz="22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9" name="Google Shape;5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7825"/>
            <a:ext cx="2736344" cy="181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2"/>
          <p:cNvSpPr txBox="1"/>
          <p:nvPr/>
        </p:nvSpPr>
        <p:spPr>
          <a:xfrm>
            <a:off x="152400" y="624725"/>
            <a:ext cx="93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Order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1" name="Google Shape;5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3525" y="3288225"/>
            <a:ext cx="7359925" cy="17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338" y="1319700"/>
            <a:ext cx="3979612" cy="103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Google Shape;593;p62"/>
          <p:cNvCxnSpPr>
            <a:stCxn id="594" idx="2"/>
          </p:cNvCxnSpPr>
          <p:nvPr/>
        </p:nvCxnSpPr>
        <p:spPr>
          <a:xfrm>
            <a:off x="3250000" y="2971950"/>
            <a:ext cx="83100" cy="2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5" name="Google Shape;595;p62"/>
          <p:cNvSpPr txBox="1"/>
          <p:nvPr/>
        </p:nvSpPr>
        <p:spPr>
          <a:xfrm>
            <a:off x="4263700" y="1122550"/>
            <a:ext cx="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sp>
        <p:nvSpPr>
          <p:cNvPr id="596" name="Google Shape;596;p62"/>
          <p:cNvSpPr txBox="1"/>
          <p:nvPr/>
        </p:nvSpPr>
        <p:spPr>
          <a:xfrm>
            <a:off x="8222825" y="888600"/>
            <a:ext cx="812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/>
          </a:p>
        </p:txBody>
      </p:sp>
      <p:sp>
        <p:nvSpPr>
          <p:cNvPr id="597" name="Google Shape;597;p62"/>
          <p:cNvSpPr txBox="1"/>
          <p:nvPr/>
        </p:nvSpPr>
        <p:spPr>
          <a:xfrm>
            <a:off x="152400" y="3288225"/>
            <a:ext cx="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cxnSp>
        <p:nvCxnSpPr>
          <p:cNvPr id="598" name="Google Shape;598;p62"/>
          <p:cNvCxnSpPr>
            <a:stCxn id="597" idx="0"/>
          </p:cNvCxnSpPr>
          <p:nvPr/>
        </p:nvCxnSpPr>
        <p:spPr>
          <a:xfrm rot="10800000" flipH="1">
            <a:off x="407550" y="2910225"/>
            <a:ext cx="117000" cy="3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9" name="Google Shape;599;p62"/>
          <p:cNvSpPr/>
          <p:nvPr/>
        </p:nvSpPr>
        <p:spPr>
          <a:xfrm>
            <a:off x="1607350" y="3299275"/>
            <a:ext cx="2081100" cy="181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62"/>
          <p:cNvSpPr txBox="1"/>
          <p:nvPr/>
        </p:nvSpPr>
        <p:spPr>
          <a:xfrm>
            <a:off x="2994850" y="2571750"/>
            <a:ext cx="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cxnSp>
        <p:nvCxnSpPr>
          <p:cNvPr id="600" name="Google Shape;600;p62"/>
          <p:cNvCxnSpPr>
            <a:stCxn id="595" idx="2"/>
          </p:cNvCxnSpPr>
          <p:nvPr/>
        </p:nvCxnSpPr>
        <p:spPr>
          <a:xfrm rot="10800000" flipH="1">
            <a:off x="4518850" y="1488850"/>
            <a:ext cx="607800" cy="3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1" name="Google Shape;601;p62"/>
          <p:cNvSpPr txBox="1"/>
          <p:nvPr/>
        </p:nvSpPr>
        <p:spPr>
          <a:xfrm>
            <a:off x="7546050" y="2865125"/>
            <a:ext cx="142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OrderDetail</a:t>
            </a:r>
            <a:endParaRPr/>
          </a:p>
        </p:txBody>
      </p:sp>
      <p:sp>
        <p:nvSpPr>
          <p:cNvPr id="602" name="Google Shape;602;p62"/>
          <p:cNvSpPr txBox="1"/>
          <p:nvPr/>
        </p:nvSpPr>
        <p:spPr>
          <a:xfrm>
            <a:off x="2888750" y="640175"/>
            <a:ext cx="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FK</a:t>
            </a:r>
            <a:endParaRPr/>
          </a:p>
        </p:txBody>
      </p:sp>
      <p:cxnSp>
        <p:nvCxnSpPr>
          <p:cNvPr id="603" name="Google Shape;603;p62"/>
          <p:cNvCxnSpPr>
            <a:stCxn id="602" idx="1"/>
          </p:cNvCxnSpPr>
          <p:nvPr/>
        </p:nvCxnSpPr>
        <p:spPr>
          <a:xfrm flipH="1">
            <a:off x="2554850" y="840275"/>
            <a:ext cx="3339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p62"/>
          <p:cNvCxnSpPr/>
          <p:nvPr/>
        </p:nvCxnSpPr>
        <p:spPr>
          <a:xfrm rot="10800000" flipH="1">
            <a:off x="1032075" y="3383825"/>
            <a:ext cx="541500" cy="11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" name="Google Shape;605;p62"/>
          <p:cNvSpPr txBox="1"/>
          <p:nvPr/>
        </p:nvSpPr>
        <p:spPr>
          <a:xfrm>
            <a:off x="662700" y="3502325"/>
            <a:ext cx="60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FK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3"/>
          <p:cNvSpPr txBox="1"/>
          <p:nvPr/>
        </p:nvSpPr>
        <p:spPr>
          <a:xfrm>
            <a:off x="0" y="101525"/>
            <a:ext cx="548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ТРЕТЬЯ НОРМАЛЬНАЯ ФОРМА (3NF)</a:t>
            </a:r>
            <a:endParaRPr sz="22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1" name="Google Shape;611;p63"/>
          <p:cNvSpPr txBox="1"/>
          <p:nvPr/>
        </p:nvSpPr>
        <p:spPr>
          <a:xfrm>
            <a:off x="0" y="550425"/>
            <a:ext cx="9144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Отношение находится в третьей нормальной форме тогда и только тогда, когда оно находится во второй нормальной форме и </a:t>
            </a:r>
            <a:r>
              <a:rPr lang="ru" sz="1800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каждое неключевое значение зависит только от первичного ключа и не имеет зависимости от другого неключевого значения атрибута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Также не допускается вычисляемых полей.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2" name="Google Shape;61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61875"/>
            <a:ext cx="8839200" cy="211509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3"/>
          <p:cNvSpPr txBox="1"/>
          <p:nvPr/>
        </p:nvSpPr>
        <p:spPr>
          <a:xfrm>
            <a:off x="4572000" y="2261675"/>
            <a:ext cx="423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TotalPrice вычисляемое поле - удалим его</a:t>
            </a:r>
            <a:endParaRPr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4" name="Google Shape;614;p63"/>
          <p:cNvSpPr txBox="1"/>
          <p:nvPr/>
        </p:nvSpPr>
        <p:spPr>
          <a:xfrm>
            <a:off x="219950" y="2216450"/>
            <a:ext cx="368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  FK     PK             PK</a:t>
            </a:r>
            <a:endParaRPr sz="17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5" name="Google Shape;615;p63"/>
          <p:cNvSpPr txBox="1"/>
          <p:nvPr/>
        </p:nvSpPr>
        <p:spPr>
          <a:xfrm>
            <a:off x="7248900" y="4776975"/>
            <a:ext cx="174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OrderDetail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4"/>
          <p:cNvSpPr txBox="1"/>
          <p:nvPr/>
        </p:nvSpPr>
        <p:spPr>
          <a:xfrm>
            <a:off x="0" y="101525"/>
            <a:ext cx="548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ТРЕТЬЯ НОРМАЛЬНАЯ ФОРМА (3NF)</a:t>
            </a:r>
            <a:endParaRPr sz="22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1" name="Google Shape;6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188" y="4043725"/>
            <a:ext cx="3979612" cy="10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4"/>
          <p:cNvSpPr txBox="1"/>
          <p:nvPr/>
        </p:nvSpPr>
        <p:spPr>
          <a:xfrm>
            <a:off x="4297550" y="3846575"/>
            <a:ext cx="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sp>
        <p:nvSpPr>
          <p:cNvPr id="623" name="Google Shape;623;p64"/>
          <p:cNvSpPr txBox="1"/>
          <p:nvPr/>
        </p:nvSpPr>
        <p:spPr>
          <a:xfrm>
            <a:off x="8256675" y="3612625"/>
            <a:ext cx="812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/>
          </a:p>
        </p:txBody>
      </p:sp>
      <p:cxnSp>
        <p:nvCxnSpPr>
          <p:cNvPr id="624" name="Google Shape;624;p64"/>
          <p:cNvCxnSpPr>
            <a:stCxn id="622" idx="2"/>
          </p:cNvCxnSpPr>
          <p:nvPr/>
        </p:nvCxnSpPr>
        <p:spPr>
          <a:xfrm rot="10800000" flipH="1">
            <a:off x="4552700" y="4212875"/>
            <a:ext cx="607800" cy="3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25" name="Google Shape;62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00" y="2899304"/>
            <a:ext cx="2639150" cy="1752746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4"/>
          <p:cNvSpPr txBox="1"/>
          <p:nvPr/>
        </p:nvSpPr>
        <p:spPr>
          <a:xfrm>
            <a:off x="254000" y="2488750"/>
            <a:ext cx="93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Order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27" name="Google Shape;627;p64"/>
          <p:cNvCxnSpPr/>
          <p:nvPr/>
        </p:nvCxnSpPr>
        <p:spPr>
          <a:xfrm rot="10800000" flipH="1">
            <a:off x="509150" y="4697150"/>
            <a:ext cx="117000" cy="3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64"/>
          <p:cNvCxnSpPr>
            <a:stCxn id="629" idx="1"/>
          </p:cNvCxnSpPr>
          <p:nvPr/>
        </p:nvCxnSpPr>
        <p:spPr>
          <a:xfrm rot="10800000">
            <a:off x="2893150" y="4601950"/>
            <a:ext cx="355500" cy="25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" name="Google Shape;630;p64"/>
          <p:cNvSpPr txBox="1"/>
          <p:nvPr/>
        </p:nvSpPr>
        <p:spPr>
          <a:xfrm>
            <a:off x="626150" y="4686050"/>
            <a:ext cx="60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pic>
        <p:nvPicPr>
          <p:cNvPr id="631" name="Google Shape;63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2575" y="1729738"/>
            <a:ext cx="5416201" cy="18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4"/>
          <p:cNvSpPr txBox="1"/>
          <p:nvPr/>
        </p:nvSpPr>
        <p:spPr>
          <a:xfrm>
            <a:off x="3248650" y="4652050"/>
            <a:ext cx="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sp>
        <p:nvSpPr>
          <p:cNvPr id="632" name="Google Shape;632;p64"/>
          <p:cNvSpPr txBox="1"/>
          <p:nvPr/>
        </p:nvSpPr>
        <p:spPr>
          <a:xfrm>
            <a:off x="7698325" y="1252025"/>
            <a:ext cx="137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OrderDetail</a:t>
            </a:r>
            <a:endParaRPr/>
          </a:p>
        </p:txBody>
      </p:sp>
      <p:sp>
        <p:nvSpPr>
          <p:cNvPr id="633" name="Google Shape;633;p64"/>
          <p:cNvSpPr txBox="1"/>
          <p:nvPr/>
        </p:nvSpPr>
        <p:spPr>
          <a:xfrm>
            <a:off x="3758950" y="1379075"/>
            <a:ext cx="1722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FK     PK             PK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4" name="Google Shape;634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000" y="819324"/>
            <a:ext cx="2078651" cy="16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4"/>
          <p:cNvSpPr txBox="1"/>
          <p:nvPr/>
        </p:nvSpPr>
        <p:spPr>
          <a:xfrm>
            <a:off x="1278450" y="463450"/>
            <a:ext cx="105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Product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64"/>
          <p:cNvSpPr txBox="1"/>
          <p:nvPr/>
        </p:nvSpPr>
        <p:spPr>
          <a:xfrm>
            <a:off x="524000" y="478900"/>
            <a:ext cx="81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PK</a:t>
            </a:r>
            <a:endParaRPr/>
          </a:p>
        </p:txBody>
      </p:sp>
      <p:sp>
        <p:nvSpPr>
          <p:cNvPr id="637" name="Google Shape;637;p64"/>
          <p:cNvSpPr txBox="1"/>
          <p:nvPr/>
        </p:nvSpPr>
        <p:spPr>
          <a:xfrm>
            <a:off x="5837200" y="1363625"/>
            <a:ext cx="274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FK 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5"/>
          <p:cNvSpPr txBox="1"/>
          <p:nvPr/>
        </p:nvSpPr>
        <p:spPr>
          <a:xfrm>
            <a:off x="0" y="101525"/>
            <a:ext cx="548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FF57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ДЕНОРМАЛИЗАЦИЯ (Denormalization)</a:t>
            </a:r>
            <a:endParaRPr sz="2200" b="1">
              <a:solidFill>
                <a:srgbClr val="FF57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3" name="Google Shape;643;p65"/>
          <p:cNvSpPr txBox="1"/>
          <p:nvPr/>
        </p:nvSpPr>
        <p:spPr>
          <a:xfrm>
            <a:off x="156000" y="624725"/>
            <a:ext cx="8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65"/>
          <p:cNvSpPr/>
          <p:nvPr/>
        </p:nvSpPr>
        <p:spPr>
          <a:xfrm>
            <a:off x="156000" y="624725"/>
            <a:ext cx="8958000" cy="108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Денормализация </a:t>
            </a:r>
            <a:r>
              <a:rPr lang="ru" sz="19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– процесс понижения нормальной формы. Осуществляется</a:t>
            </a:r>
            <a:endParaRPr sz="19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если приведенная высшая форма приводит к ухудшению практического</a:t>
            </a:r>
            <a:endParaRPr sz="19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использования.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5" name="Google Shape;64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00" y="2130525"/>
            <a:ext cx="7867400" cy="22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5"/>
          <p:cNvSpPr txBox="1"/>
          <p:nvPr/>
        </p:nvSpPr>
        <p:spPr>
          <a:xfrm>
            <a:off x="6632400" y="1707425"/>
            <a:ext cx="186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OrderDetail</a:t>
            </a:r>
            <a:endParaRPr/>
          </a:p>
        </p:txBody>
      </p:sp>
      <p:sp>
        <p:nvSpPr>
          <p:cNvPr id="647" name="Google Shape;647;p65"/>
          <p:cNvSpPr txBox="1"/>
          <p:nvPr/>
        </p:nvSpPr>
        <p:spPr>
          <a:xfrm>
            <a:off x="156000" y="17305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  FK     PK             PK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8" name="Google Shape;648;p65"/>
          <p:cNvSpPr txBox="1"/>
          <p:nvPr/>
        </p:nvSpPr>
        <p:spPr>
          <a:xfrm>
            <a:off x="2740950" y="1730525"/>
            <a:ext cx="2741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FK  </a:t>
            </a:r>
            <a:endParaRPr/>
          </a:p>
        </p:txBody>
      </p:sp>
      <p:sp>
        <p:nvSpPr>
          <p:cNvPr id="649" name="Google Shape;649;p65"/>
          <p:cNvSpPr txBox="1"/>
          <p:nvPr/>
        </p:nvSpPr>
        <p:spPr>
          <a:xfrm>
            <a:off x="3156000" y="4338175"/>
            <a:ext cx="5832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Приводим ко 2NF, не выполняется условие 3NF: наличие в таблице производных данных не допускается.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97700" y="517150"/>
            <a:ext cx="8875500" cy="212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3671675" y="1762075"/>
            <a:ext cx="17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66625" y="90125"/>
            <a:ext cx="5229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ЗАЧЕМ НУЖНЫ БАЗЫ ДАННЫХ</a:t>
            </a:r>
            <a:endParaRPr sz="1700" b="1">
              <a:solidFill>
                <a:srgbClr val="FF57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t="9600"/>
          <a:stretch/>
        </p:blipFill>
        <p:spPr>
          <a:xfrm>
            <a:off x="1565400" y="2775300"/>
            <a:ext cx="5548826" cy="23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167150" y="624850"/>
            <a:ext cx="8736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Другие проблемы использования файлов всплывают, когда мы рассматриваем данные, которые совместно используются многими людьми в компании. Компания хочет дать каждому доступ к списку клиентов из общего источника данных. Таким образом, если кто-нибудь изменит почту клиента, то это изменение нужно сделать в общем источнике данных компании. В противном случае сотрудникам придется изменить эти данные на каждом компьютере компании.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Однако если данные о клиентах используются совместно, возникают другие проблемы. Например, когда один записал, а другой перезаписал не заметив этого. Или, например, только бухгалтера должны видеть суммы заказов клиента и цену по которым закупают товары. Как это сделать, если файл один?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293075" y="627100"/>
            <a:ext cx="8636100" cy="2907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253950" y="510550"/>
            <a:ext cx="86361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База данных (Database)</a:t>
            </a:r>
            <a:r>
              <a:rPr lang="ru" sz="16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rgbClr val="4D515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</a:t>
            </a: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это </a:t>
            </a: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структурированная коллекция данных, </a:t>
            </a:r>
            <a:r>
              <a:rPr lang="ru" sz="1600">
                <a:solidFill>
                  <a:srgbClr val="45454C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предназначенная для хранения, изменения и обработки взаимосвязанной информации, преимущественно больших объемов. Данные, хранящиеся в базе данных, могут быть изменены, извлечены и удалены. Они могут быть любых типов, таких как строки, числа, изображения и т. д.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МОДЕЛИ БАЗЫ ДАННЫХ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ru" sz="1600"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Реляционная </a:t>
            </a:r>
            <a:endParaRPr sz="1600"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NoSQL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Реляционная база данных(Relational database)</a:t>
            </a: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rgbClr val="4D5156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— это совокупность связанных данных, хранящаяся в двумерных таблицах.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425" y="3646925"/>
            <a:ext cx="1674575" cy="14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221725" y="3923450"/>
            <a:ext cx="7247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Базы данных используются в любых системах со значительными объемами данных. </a:t>
            </a: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ПРИМЕРЫ: Интернет-магазины, банки, игры, поликлиники, салоны красоты, спортивные залы, университеты.</a:t>
            </a:r>
            <a:endParaRPr sz="1600" b="1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627900" y="3534100"/>
            <a:ext cx="31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ГДЕ ИСПОЛЬЗУЮТСЯ?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-153750" y="38800"/>
            <a:ext cx="420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БАЗА ДАННЫХ (DATABASE)</a:t>
            </a:r>
            <a:endParaRPr sz="2000" b="1">
              <a:solidFill>
                <a:srgbClr val="FF572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-419325" y="66775"/>
            <a:ext cx="655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ПРИМЕР РЕЛЯЦИОННОЙ БАЗЫ ДАННЫХ</a:t>
            </a:r>
            <a:endParaRPr sz="2000" b="1">
              <a:solidFill>
                <a:srgbClr val="FF5722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125" y="559375"/>
            <a:ext cx="4753850" cy="44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325" y="3583550"/>
            <a:ext cx="1582100" cy="15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/>
          <p:nvPr/>
        </p:nvSpPr>
        <p:spPr>
          <a:xfrm>
            <a:off x="212550" y="628950"/>
            <a:ext cx="8799300" cy="268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252750" y="660638"/>
            <a:ext cx="87189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СУБД (система управления базами данных)/DBMS (Database Management System) </a:t>
            </a:r>
            <a:r>
              <a:rPr lang="ru" sz="1500">
                <a:solidFill>
                  <a:srgbClr val="4D515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это </a:t>
            </a:r>
            <a:r>
              <a:rPr lang="ru" sz="1500" b="1">
                <a:latin typeface="Proxima Nova"/>
                <a:ea typeface="Proxima Nova"/>
                <a:cs typeface="Proxima Nova"/>
                <a:sym typeface="Proxima Nova"/>
              </a:rPr>
              <a:t>комплекс ПО </a:t>
            </a:r>
            <a:r>
              <a:rPr lang="ru" sz="1500">
                <a:latin typeface="Proxima Nova"/>
                <a:ea typeface="Proxima Nova"/>
                <a:cs typeface="Proxima Nova"/>
                <a:sym typeface="Proxima Nova"/>
              </a:rPr>
              <a:t>(программного обеспечения), с помощью которого можно создавать базы данных и проводить над ними различные операции. Также СУБД позволяет управлять доступом к базе данных.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ТИПЫ СУБД: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Proxima Nova"/>
              <a:buChar char="●"/>
            </a:pPr>
            <a:r>
              <a:rPr lang="ru" sz="1500">
                <a:solidFill>
                  <a:srgbClr val="222222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Реляционная система управления базами данных:</a:t>
            </a:r>
            <a:r>
              <a:rPr lang="ru" sz="15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данные хранятся в таблицах. Пример — MySQL, Microsoft SQL Server, Oracle, PostgreSQL.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Proxima Nova"/>
              <a:buChar char="●"/>
            </a:pPr>
            <a:r>
              <a:rPr lang="ru" sz="15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Нереляционная система управления базами данных: данные обычно хранится в формате JSON. Пример — Mongo.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350" y="3416640"/>
            <a:ext cx="1455922" cy="97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950" y="3693975"/>
            <a:ext cx="1024625" cy="6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2859" y="3693976"/>
            <a:ext cx="1700190" cy="7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>
            <a:off x="2600400" y="4445500"/>
            <a:ext cx="3720900" cy="4926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6625" y="4387248"/>
            <a:ext cx="2162924" cy="55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212550" y="136350"/>
            <a:ext cx="262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СУБД /DBMS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4382</Words>
  <Application>Microsoft Office PowerPoint</Application>
  <PresentationFormat>On-screen Show (16:9)</PresentationFormat>
  <Paragraphs>432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Verdana</vt:lpstr>
      <vt:lpstr>Proxima Nova</vt:lpstr>
      <vt:lpstr>Arial</vt:lpstr>
      <vt:lpstr>Alfa Slab One</vt:lpstr>
      <vt:lpstr>Roboto</vt:lpstr>
      <vt:lpstr>Simple Dark</vt:lpstr>
      <vt:lpstr>PowerPoint Presentation</vt:lpstr>
      <vt:lpstr>AGENDA План занятия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Varvashenko, Vladyslav (Contractor)</cp:lastModifiedBy>
  <cp:revision>1</cp:revision>
  <dcterms:modified xsi:type="dcterms:W3CDTF">2022-01-03T12:01:08Z</dcterms:modified>
</cp:coreProperties>
</file>